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310" r:id="rId4"/>
    <p:sldId id="283" r:id="rId5"/>
    <p:sldId id="280" r:id="rId6"/>
    <p:sldId id="281" r:id="rId7"/>
    <p:sldId id="293" r:id="rId8"/>
    <p:sldId id="282" r:id="rId9"/>
    <p:sldId id="284" r:id="rId10"/>
    <p:sldId id="295" r:id="rId11"/>
    <p:sldId id="294" r:id="rId12"/>
    <p:sldId id="285" r:id="rId13"/>
    <p:sldId id="300" r:id="rId14"/>
    <p:sldId id="286" r:id="rId15"/>
    <p:sldId id="297" r:id="rId16"/>
    <p:sldId id="289" r:id="rId17"/>
    <p:sldId id="290" r:id="rId18"/>
    <p:sldId id="301" r:id="rId19"/>
    <p:sldId id="302" r:id="rId20"/>
    <p:sldId id="298" r:id="rId21"/>
    <p:sldId id="299" r:id="rId22"/>
    <p:sldId id="287" r:id="rId23"/>
    <p:sldId id="304" r:id="rId24"/>
    <p:sldId id="305" r:id="rId25"/>
    <p:sldId id="306" r:id="rId26"/>
    <p:sldId id="259" r:id="rId27"/>
    <p:sldId id="303" r:id="rId28"/>
    <p:sldId id="307" r:id="rId29"/>
    <p:sldId id="308" r:id="rId30"/>
    <p:sldId id="309" r:id="rId31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00"/>
    <a:srgbClr val="4185F4"/>
    <a:srgbClr val="EAEEF8"/>
    <a:srgbClr val="BFD6EF"/>
    <a:srgbClr val="4E8DD5"/>
    <a:srgbClr val="98B9E5"/>
    <a:srgbClr val="A50000"/>
    <a:srgbClr val="60CE34"/>
    <a:srgbClr val="BFD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45"/>
    <p:restoredTop sz="94830"/>
  </p:normalViewPr>
  <p:slideViewPr>
    <p:cSldViewPr snapToGrid="0" snapToObjects="1">
      <p:cViewPr varScale="1">
        <p:scale>
          <a:sx n="51" d="100"/>
          <a:sy n="51" d="100"/>
        </p:scale>
        <p:origin x="224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89859037-D318-3A46-BAB3-614E4FD345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93D2C7-0509-9748-A0C7-4C4F5359B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For libraries with Linked Data ambitions the $64,000 question is which option do I take?</a:t>
            </a:r>
          </a:p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 indent="-342900"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BIBFRAME 2.0</a:t>
            </a:r>
          </a:p>
          <a:p>
            <a:pPr marL="342900" indent="-342900"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Schema.org</a:t>
            </a:r>
          </a:p>
          <a:p>
            <a:pPr marL="342900" indent="-342900"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Linky</a:t>
            </a: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MARC</a:t>
            </a:r>
          </a:p>
          <a:p>
            <a:pPr marL="342900" indent="-342900"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Do nothing</a:t>
            </a:r>
          </a:p>
          <a:p>
            <a:pPr marL="342900" indent="-342900"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Let’s review the options</a:t>
            </a:r>
          </a:p>
        </p:txBody>
      </p:sp>
    </p:spTree>
    <p:extLst>
      <p:ext uri="{BB962C8B-B14F-4D97-AF65-F5344CB8AC3E}">
        <p14:creationId xmlns:p14="http://schemas.microsoft.com/office/powerpoint/2010/main" val="151340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33" name="Title Text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36" name="Slide Number"/>
          <p:cNvSpPr>
            <a:spLocks noGrp="1"/>
          </p:cNvSpPr>
          <p:nvPr>
            <p:ph type="sldNum" sz="quarter" idx="2"/>
          </p:nvPr>
        </p:nvSpPr>
        <p:spPr>
          <a:xfrm>
            <a:off x="8456480" y="9245600"/>
            <a:ext cx="410369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Macintosh HD:Users:rjw:Development:Data Liberate:images:Data_Liberate_Logo-200.png" descr="Macintosh HD:Users:rjw:Development:Data Liberate:images:Data_Liberate_Logo-200.png">
            <a:extLst>
              <a:ext uri="{FF2B5EF4-FFF2-40B4-BE49-F238E27FC236}">
                <a16:creationId xmlns:a16="http://schemas.microsoft.com/office/drawing/2014/main" id="{3D97CBAB-C567-DF4E-B03B-C7029BD0E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83282" y="8998896"/>
            <a:ext cx="1793880" cy="6533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 Text"/>
          <p:cNvSpPr txBox="1">
            <a:spLocks noGrp="1"/>
          </p:cNvSpPr>
          <p:nvPr>
            <p:ph type="title"/>
          </p:nvPr>
        </p:nvSpPr>
        <p:spPr>
          <a:xfrm>
            <a:off x="867012" y="390597"/>
            <a:ext cx="15606239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76" name="Body Level One…"/>
          <p:cNvSpPr txBox="1">
            <a:spLocks noGrp="1"/>
          </p:cNvSpPr>
          <p:nvPr>
            <p:ph type="body" idx="1"/>
          </p:nvPr>
        </p:nvSpPr>
        <p:spPr>
          <a:xfrm>
            <a:off x="867012" y="2275840"/>
            <a:ext cx="15606239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7CC84B8F-1611-4547-B05E-D91175C4E151}"/>
              </a:ext>
            </a:extLst>
          </p:cNvPr>
          <p:cNvGrpSpPr/>
          <p:nvPr userDrawn="1"/>
        </p:nvGrpSpPr>
        <p:grpSpPr>
          <a:xfrm>
            <a:off x="-33868" y="8743514"/>
            <a:ext cx="17407998" cy="1056657"/>
            <a:chOff x="0" y="-1"/>
            <a:chExt cx="13055600" cy="1056656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315DBF43-D848-5242-828D-A2FA117802D5}"/>
                </a:ext>
              </a:extLst>
            </p:cNvPr>
            <p:cNvSpPr/>
            <p:nvPr/>
          </p:nvSpPr>
          <p:spPr>
            <a:xfrm>
              <a:off x="0" y="38100"/>
              <a:ext cx="13055600" cy="1018555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FF1816F6-A41E-2E45-84CB-CA1E0C3682A5}"/>
                </a:ext>
              </a:extLst>
            </p:cNvPr>
            <p:cNvSpPr/>
            <p:nvPr/>
          </p:nvSpPr>
          <p:spPr>
            <a:xfrm>
              <a:off x="0" y="-1"/>
              <a:ext cx="13055600" cy="1018555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</p:grpSp>
      <p:pic>
        <p:nvPicPr>
          <p:cNvPr id="7" name="Macintosh HD:Users:rjw:Development:Data Liberate:images:Data_Liberate_Logo-200.png" descr="Macintosh HD:Users:rjw:Development:Data Liberate:images:Data_Liberate_Logo-200.png">
            <a:extLst>
              <a:ext uri="{FF2B5EF4-FFF2-40B4-BE49-F238E27FC236}">
                <a16:creationId xmlns:a16="http://schemas.microsoft.com/office/drawing/2014/main" id="{3CDAE211-88B2-B640-A076-A205978291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282" y="8998896"/>
            <a:ext cx="1793880" cy="6533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4D5BC4-60F5-484F-B8AF-0C14422E2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bg.jpg" descr="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1280"/>
            <a:ext cx="17347523" cy="1820672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402" y="9249665"/>
            <a:ext cx="379782" cy="377537"/>
          </a:xfrm>
          <a:prstGeom prst="rect">
            <a:avLst/>
          </a:prstGeom>
        </p:spPr>
        <p:txBody>
          <a:bodyPr lIns="65023" tIns="65023" rIns="65023" bIns="65023"/>
          <a:lstStyle>
            <a:lvl1pPr defTabSz="457200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bg.jpg" descr="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1280"/>
            <a:ext cx="17347523" cy="18206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6.png" descr="image6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54" y="9290627"/>
            <a:ext cx="1371643" cy="374074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402" y="9249665"/>
            <a:ext cx="379782" cy="377537"/>
          </a:xfrm>
          <a:prstGeom prst="rect">
            <a:avLst/>
          </a:prstGeom>
        </p:spPr>
        <p:txBody>
          <a:bodyPr lIns="65023" tIns="65023" rIns="65023" bIns="65023"/>
          <a:lstStyle>
            <a:lvl1pPr defTabSz="457200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right log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roup"/>
          <p:cNvGrpSpPr/>
          <p:nvPr/>
        </p:nvGrpSpPr>
        <p:grpSpPr>
          <a:xfrm>
            <a:off x="-33868" y="8781615"/>
            <a:ext cx="17407998" cy="1018555"/>
            <a:chOff x="0" y="0"/>
            <a:chExt cx="13055600" cy="1018554"/>
          </a:xfrm>
        </p:grpSpPr>
        <p:sp>
          <p:nvSpPr>
            <p:cNvPr id="342" name="Rectangle"/>
            <p:cNvSpPr/>
            <p:nvPr/>
          </p:nvSpPr>
          <p:spPr>
            <a:xfrm>
              <a:off x="0" y="0"/>
              <a:ext cx="13055600" cy="1018555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343" name="Rectangle"/>
            <p:cNvSpPr/>
            <p:nvPr/>
          </p:nvSpPr>
          <p:spPr>
            <a:xfrm>
              <a:off x="0" y="0"/>
              <a:ext cx="13055600" cy="1018555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4" name="Rectangle"/>
          <p:cNvSpPr/>
          <p:nvPr/>
        </p:nvSpPr>
        <p:spPr>
          <a:xfrm>
            <a:off x="-33868" y="8743515"/>
            <a:ext cx="17407998" cy="1018553"/>
          </a:xfrm>
          <a:prstGeom prst="rect">
            <a:avLst/>
          </a:prstGeom>
          <a:gradFill>
            <a:gsLst>
              <a:gs pos="0">
                <a:srgbClr val="FFFFFF">
                  <a:alpha val="50183"/>
                </a:srgbClr>
              </a:gs>
              <a:gs pos="100000">
                <a:srgbClr val="A3A3A3">
                  <a:alpha val="50183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/>
          </a:p>
        </p:txBody>
      </p:sp>
      <p:pic>
        <p:nvPicPr>
          <p:cNvPr id="45" name="Macintosh HD:Users:rjw:Development:Data Liberate:images:Data_Liberate_Logo-200.png" descr="Macintosh HD:Users:rjw:Development:Data Liberate:images:Data_Liberate_Logo-2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283" y="8964228"/>
            <a:ext cx="2391910" cy="653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" name="Group"/>
          <p:cNvGrpSpPr/>
          <p:nvPr/>
        </p:nvGrpSpPr>
        <p:grpSpPr>
          <a:xfrm>
            <a:off x="-33868" y="8743515"/>
            <a:ext cx="17407998" cy="1056654"/>
            <a:chOff x="0" y="0"/>
            <a:chExt cx="13055600" cy="1056652"/>
          </a:xfrm>
        </p:grpSpPr>
        <p:sp>
          <p:nvSpPr>
            <p:cNvPr id="46" name="Rectangle"/>
            <p:cNvSpPr/>
            <p:nvPr/>
          </p:nvSpPr>
          <p:spPr>
            <a:xfrm>
              <a:off x="0" y="38100"/>
              <a:ext cx="13055600" cy="1018552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47" name="Rectangle"/>
            <p:cNvSpPr/>
            <p:nvPr/>
          </p:nvSpPr>
          <p:spPr>
            <a:xfrm>
              <a:off x="0" y="0"/>
              <a:ext cx="13055600" cy="1018552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</p:grpSp>
      <p:pic>
        <p:nvPicPr>
          <p:cNvPr id="12" name="Macintosh HD:Users:rjw:Development:Data Liberate:images:Data_Liberate_Logo-200.png" descr="Macintosh HD:Users:rjw:Development:Data Liberate:images:Data_Liberate_Logo-200.png">
            <a:extLst>
              <a:ext uri="{FF2B5EF4-FFF2-40B4-BE49-F238E27FC236}">
                <a16:creationId xmlns:a16="http://schemas.microsoft.com/office/drawing/2014/main" id="{CBDAEF02-6D38-B240-A562-5625276D27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83282" y="8998896"/>
            <a:ext cx="1793880" cy="6533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5ACA01-1521-1940-A0B3-7AA715BD0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Image"/>
          <p:cNvSpPr>
            <a:spLocks noGrp="1"/>
          </p:cNvSpPr>
          <p:nvPr>
            <p:ph type="pic" sz="half" idx="13"/>
          </p:nvPr>
        </p:nvSpPr>
        <p:spPr>
          <a:xfrm>
            <a:off x="8958007" y="508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59" name="Title Text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6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61" name="Rectangle"/>
          <p:cNvSpPr/>
          <p:nvPr/>
        </p:nvSpPr>
        <p:spPr>
          <a:xfrm>
            <a:off x="-33868" y="8743515"/>
            <a:ext cx="17407998" cy="1018553"/>
          </a:xfrm>
          <a:prstGeom prst="rect">
            <a:avLst/>
          </a:prstGeom>
          <a:gradFill>
            <a:gsLst>
              <a:gs pos="0">
                <a:srgbClr val="FFFFFF">
                  <a:alpha val="50183"/>
                </a:srgbClr>
              </a:gs>
              <a:gs pos="100000">
                <a:srgbClr val="A3A3A3">
                  <a:alpha val="50183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/>
          </a:p>
        </p:txBody>
      </p:sp>
      <p:pic>
        <p:nvPicPr>
          <p:cNvPr id="62" name="Macintosh HD:Users:rjw:Development:Data Liberate:images:Data_Liberate_Logo-200.png" descr="Macintosh HD:Users:rjw:Development:Data Liberate:images:Data_Liberate_Logo-2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283" y="8964228"/>
            <a:ext cx="2391910" cy="653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" name="Group"/>
          <p:cNvGrpSpPr/>
          <p:nvPr/>
        </p:nvGrpSpPr>
        <p:grpSpPr>
          <a:xfrm>
            <a:off x="-33868" y="8743515"/>
            <a:ext cx="17407998" cy="1056654"/>
            <a:chOff x="0" y="0"/>
            <a:chExt cx="13055600" cy="1056652"/>
          </a:xfrm>
        </p:grpSpPr>
        <p:sp>
          <p:nvSpPr>
            <p:cNvPr id="63" name="Rectangle"/>
            <p:cNvSpPr/>
            <p:nvPr/>
          </p:nvSpPr>
          <p:spPr>
            <a:xfrm>
              <a:off x="0" y="38100"/>
              <a:ext cx="13055600" cy="1018552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64" name="Rectangle"/>
            <p:cNvSpPr/>
            <p:nvPr/>
          </p:nvSpPr>
          <p:spPr>
            <a:xfrm>
              <a:off x="0" y="0"/>
              <a:ext cx="13055600" cy="1018552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</p:grpSp>
      <p:pic>
        <p:nvPicPr>
          <p:cNvPr id="14" name="Macintosh HD:Users:rjw:Development:Data Liberate:images:Data_Liberate_Logo-200.png" descr="Macintosh HD:Users:rjw:Development:Data Liberate:images:Data_Liberate_Logo-200.png">
            <a:extLst>
              <a:ext uri="{FF2B5EF4-FFF2-40B4-BE49-F238E27FC236}">
                <a16:creationId xmlns:a16="http://schemas.microsoft.com/office/drawing/2014/main" id="{AEF38F7A-1F5C-C24C-92EC-2CE8F2ED7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83282" y="8998896"/>
            <a:ext cx="1793880" cy="6533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D4081B-C30C-DF4D-A3DA-BF392A51D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age"/>
          <p:cNvSpPr>
            <a:spLocks noGrp="1"/>
          </p:cNvSpPr>
          <p:nvPr>
            <p:ph type="pic" sz="half" idx="13"/>
          </p:nvPr>
        </p:nvSpPr>
        <p:spPr>
          <a:xfrm>
            <a:off x="8958007" y="24511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0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01" name="Body Level One…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indent="-342900">
              <a:spcBef>
                <a:spcPts val="3200"/>
              </a:spcBef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indent="-342900">
              <a:spcBef>
                <a:spcPts val="3200"/>
              </a:spcBef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indent="-342900">
              <a:spcBef>
                <a:spcPts val="3200"/>
              </a:spcBef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indent="-342900">
              <a:spcBef>
                <a:spcPts val="3200"/>
              </a:spcBef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02" name="Rectangle"/>
          <p:cNvSpPr/>
          <p:nvPr/>
        </p:nvSpPr>
        <p:spPr>
          <a:xfrm>
            <a:off x="-33868" y="8743515"/>
            <a:ext cx="17407998" cy="1018553"/>
          </a:xfrm>
          <a:prstGeom prst="rect">
            <a:avLst/>
          </a:prstGeom>
          <a:gradFill>
            <a:gsLst>
              <a:gs pos="0">
                <a:srgbClr val="FFFFFF">
                  <a:alpha val="50183"/>
                </a:srgbClr>
              </a:gs>
              <a:gs pos="100000">
                <a:srgbClr val="A3A3A3">
                  <a:alpha val="50183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/>
          </a:p>
        </p:txBody>
      </p:sp>
      <p:pic>
        <p:nvPicPr>
          <p:cNvPr id="103" name="Macintosh HD:Users:rjw:Development:Data Liberate:images:Data_Liberate_Logo-200.png" descr="Macintosh HD:Users:rjw:Development:Data Liberate:images:Data_Liberate_Logo-2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283" y="8964228"/>
            <a:ext cx="2391910" cy="653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" name="Group"/>
          <p:cNvGrpSpPr/>
          <p:nvPr/>
        </p:nvGrpSpPr>
        <p:grpSpPr>
          <a:xfrm>
            <a:off x="-33868" y="8743515"/>
            <a:ext cx="17407998" cy="1056654"/>
            <a:chOff x="0" y="0"/>
            <a:chExt cx="13055600" cy="1056652"/>
          </a:xfrm>
        </p:grpSpPr>
        <p:sp>
          <p:nvSpPr>
            <p:cNvPr id="104" name="Rectangle"/>
            <p:cNvSpPr/>
            <p:nvPr/>
          </p:nvSpPr>
          <p:spPr>
            <a:xfrm>
              <a:off x="0" y="38100"/>
              <a:ext cx="13055600" cy="1018552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105" name="Rectangle"/>
            <p:cNvSpPr/>
            <p:nvPr/>
          </p:nvSpPr>
          <p:spPr>
            <a:xfrm>
              <a:off x="0" y="0"/>
              <a:ext cx="13055600" cy="1018552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</p:grpSp>
      <p:pic>
        <p:nvPicPr>
          <p:cNvPr id="14" name="Macintosh HD:Users:rjw:Development:Data Liberate:images:Data_Liberate_Logo-200.png" descr="Macintosh HD:Users:rjw:Development:Data Liberate:images:Data_Liberate_Logo-200.png">
            <a:extLst>
              <a:ext uri="{FF2B5EF4-FFF2-40B4-BE49-F238E27FC236}">
                <a16:creationId xmlns:a16="http://schemas.microsoft.com/office/drawing/2014/main" id="{31E32D3A-F19F-6949-A17A-A86C251409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83282" y="8998896"/>
            <a:ext cx="1793880" cy="6533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165C4F-F83F-224A-B204-CC0AB5FA9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Image"/>
          <p:cNvSpPr>
            <a:spLocks noGrp="1"/>
          </p:cNvSpPr>
          <p:nvPr>
            <p:ph type="pic" sz="quarter" idx="13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32" name="Image"/>
          <p:cNvSpPr>
            <a:spLocks noGrp="1"/>
          </p:cNvSpPr>
          <p:nvPr>
            <p:ph type="pic" sz="quarter" idx="14"/>
          </p:nvPr>
        </p:nvSpPr>
        <p:spPr>
          <a:xfrm>
            <a:off x="8966298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33" name="Image"/>
          <p:cNvSpPr>
            <a:spLocks noGrp="1"/>
          </p:cNvSpPr>
          <p:nvPr>
            <p:ph type="pic" sz="half" idx="15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pic>
        <p:nvPicPr>
          <p:cNvPr id="7" name="Macintosh HD:Users:rjw:Development:Data Liberate:images:Data_Liberate_Logo-200.png" descr="Macintosh HD:Users:rjw:Development:Data Liberate:images:Data_Liberate_Logo-200.png">
            <a:extLst>
              <a:ext uri="{FF2B5EF4-FFF2-40B4-BE49-F238E27FC236}">
                <a16:creationId xmlns:a16="http://schemas.microsoft.com/office/drawing/2014/main" id="{F2449305-3375-234B-8463-ABEADE1A4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83282" y="8998896"/>
            <a:ext cx="1793880" cy="6533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693385" y="6362700"/>
            <a:ext cx="13953493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3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693385" y="4267200"/>
            <a:ext cx="13953493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4" name="Rectangle"/>
          <p:cNvSpPr/>
          <p:nvPr/>
        </p:nvSpPr>
        <p:spPr>
          <a:xfrm>
            <a:off x="-33868" y="8743515"/>
            <a:ext cx="17407998" cy="1018553"/>
          </a:xfrm>
          <a:prstGeom prst="rect">
            <a:avLst/>
          </a:prstGeom>
          <a:gradFill>
            <a:gsLst>
              <a:gs pos="0">
                <a:srgbClr val="FFFFFF">
                  <a:alpha val="50183"/>
                </a:srgbClr>
              </a:gs>
              <a:gs pos="100000">
                <a:srgbClr val="A3A3A3">
                  <a:alpha val="50183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/>
          </a:p>
        </p:txBody>
      </p:sp>
      <p:pic>
        <p:nvPicPr>
          <p:cNvPr id="145" name="Macintosh HD:Users:rjw:Development:Data Liberate:images:Data_Liberate_Logo-200.png" descr="Macintosh HD:Users:rjw:Development:Data Liberate:images:Data_Liberate_Logo-2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283" y="8964228"/>
            <a:ext cx="2391910" cy="653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" name="Group"/>
          <p:cNvGrpSpPr/>
          <p:nvPr/>
        </p:nvGrpSpPr>
        <p:grpSpPr>
          <a:xfrm>
            <a:off x="-33868" y="8743515"/>
            <a:ext cx="17407998" cy="1056654"/>
            <a:chOff x="0" y="0"/>
            <a:chExt cx="13055600" cy="1056652"/>
          </a:xfrm>
        </p:grpSpPr>
        <p:sp>
          <p:nvSpPr>
            <p:cNvPr id="146" name="Rectangle"/>
            <p:cNvSpPr/>
            <p:nvPr/>
          </p:nvSpPr>
          <p:spPr>
            <a:xfrm>
              <a:off x="0" y="38100"/>
              <a:ext cx="13055600" cy="1018552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147" name="Rectangle"/>
            <p:cNvSpPr/>
            <p:nvPr/>
          </p:nvSpPr>
          <p:spPr>
            <a:xfrm>
              <a:off x="0" y="0"/>
              <a:ext cx="13055600" cy="1018552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</p:grpSp>
      <p:pic>
        <p:nvPicPr>
          <p:cNvPr id="13" name="Macintosh HD:Users:rjw:Development:Data Liberate:images:Data_Liberate_Logo-200.png" descr="Macintosh HD:Users:rjw:Development:Data Liberate:images:Data_Liberate_Logo-200.png">
            <a:extLst>
              <a:ext uri="{FF2B5EF4-FFF2-40B4-BE49-F238E27FC236}">
                <a16:creationId xmlns:a16="http://schemas.microsoft.com/office/drawing/2014/main" id="{AEDEBC12-59DE-8845-B71B-E587623B4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83282" y="8998896"/>
            <a:ext cx="1793880" cy="6533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E64423-C978-3946-845A-B11E57D76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71578" y="8932334"/>
            <a:ext cx="2385588" cy="65688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lide Number"/>
          <p:cNvSpPr>
            <a:spLocks noGrp="1"/>
          </p:cNvSpPr>
          <p:nvPr>
            <p:ph type="sldNum" sz="quarter" idx="2"/>
          </p:nvPr>
        </p:nvSpPr>
        <p:spPr>
          <a:xfrm>
            <a:off x="8456480" y="9251950"/>
            <a:ext cx="410369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50292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223" name="Rectangle"/>
          <p:cNvSpPr/>
          <p:nvPr/>
        </p:nvSpPr>
        <p:spPr>
          <a:xfrm>
            <a:off x="-33868" y="8781615"/>
            <a:ext cx="17407998" cy="1018556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/>
          </a:p>
        </p:txBody>
      </p:sp>
      <p:sp>
        <p:nvSpPr>
          <p:cNvPr id="224" name="Rectangle"/>
          <p:cNvSpPr/>
          <p:nvPr/>
        </p:nvSpPr>
        <p:spPr>
          <a:xfrm>
            <a:off x="-33868" y="8781615"/>
            <a:ext cx="17407998" cy="1018556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69694">
                <a:srgbClr val="FFFFFF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lin ang="5120120" scaled="0"/>
          </a:gra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/>
          </a:p>
        </p:txBody>
      </p:sp>
      <p:pic>
        <p:nvPicPr>
          <p:cNvPr id="12" name="Macintosh HD:Users:rjw:Development:Data Liberate:images:Data_Liberate_Logo-200.png" descr="Macintosh HD:Users:rjw:Development:Data Liberate:images:Data_Liberate_Logo-200.png">
            <a:extLst>
              <a:ext uri="{FF2B5EF4-FFF2-40B4-BE49-F238E27FC236}">
                <a16:creationId xmlns:a16="http://schemas.microsoft.com/office/drawing/2014/main" id="{47F7A286-1D97-3240-8EBC-42E32CA8CC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282" y="8998896"/>
            <a:ext cx="1793880" cy="6533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38535E-FECB-D94C-8586-39A263FB8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roup"/>
          <p:cNvGrpSpPr/>
          <p:nvPr/>
        </p:nvGrpSpPr>
        <p:grpSpPr>
          <a:xfrm>
            <a:off x="-33868" y="8743514"/>
            <a:ext cx="17407998" cy="1056657"/>
            <a:chOff x="0" y="-1"/>
            <a:chExt cx="13055600" cy="1056656"/>
          </a:xfrm>
        </p:grpSpPr>
        <p:sp>
          <p:nvSpPr>
            <p:cNvPr id="263" name="Rectangle"/>
            <p:cNvSpPr/>
            <p:nvPr/>
          </p:nvSpPr>
          <p:spPr>
            <a:xfrm>
              <a:off x="0" y="38100"/>
              <a:ext cx="13055600" cy="1018555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264" name="Rectangle"/>
            <p:cNvSpPr/>
            <p:nvPr/>
          </p:nvSpPr>
          <p:spPr>
            <a:xfrm>
              <a:off x="0" y="-1"/>
              <a:ext cx="13055600" cy="1018555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</p:grpSp>
      <p:pic>
        <p:nvPicPr>
          <p:cNvPr id="9" name="Macintosh HD:Users:rjw:Development:Data Liberate:images:Data_Liberate_Logo-200.png" descr="Macintosh HD:Users:rjw:Development:Data Liberate:images:Data_Liberate_Logo-200.png">
            <a:extLst>
              <a:ext uri="{FF2B5EF4-FFF2-40B4-BE49-F238E27FC236}">
                <a16:creationId xmlns:a16="http://schemas.microsoft.com/office/drawing/2014/main" id="{C18CCE16-031E-5444-A546-5E3C97B5CF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282" y="8998896"/>
            <a:ext cx="1793880" cy="6533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EAD9DC-1072-CF44-9C84-2B8F76739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Rectangle"/>
          <p:cNvSpPr/>
          <p:nvPr userDrawn="1"/>
        </p:nvSpPr>
        <p:spPr>
          <a:xfrm>
            <a:off x="-33868" y="8743515"/>
            <a:ext cx="17407998" cy="1018553"/>
          </a:xfrm>
          <a:prstGeom prst="rect">
            <a:avLst/>
          </a:prstGeom>
          <a:gradFill>
            <a:gsLst>
              <a:gs pos="0">
                <a:srgbClr val="FFFFFF">
                  <a:alpha val="50183"/>
                </a:srgbClr>
              </a:gs>
              <a:gs pos="100000">
                <a:srgbClr val="A3A3A3">
                  <a:alpha val="50183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/>
          </a:p>
        </p:txBody>
      </p:sp>
      <p:pic>
        <p:nvPicPr>
          <p:cNvPr id="4" name="Macintosh HD:Users:rjw:Development:Data Liberate:images:Data_Liberate_Logo-200.png" descr="Macintosh HD:Users:rjw:Development:Data Liberate:images:Data_Liberate_Logo-200.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4588283" y="8964228"/>
            <a:ext cx="2391910" cy="653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"/>
          <p:cNvGrpSpPr/>
          <p:nvPr userDrawn="1"/>
        </p:nvGrpSpPr>
        <p:grpSpPr>
          <a:xfrm>
            <a:off x="-33868" y="8759281"/>
            <a:ext cx="17407998" cy="1056654"/>
            <a:chOff x="0" y="0"/>
            <a:chExt cx="13055600" cy="1056652"/>
          </a:xfrm>
        </p:grpSpPr>
        <p:sp>
          <p:nvSpPr>
            <p:cNvPr id="5" name="Rectangle"/>
            <p:cNvSpPr/>
            <p:nvPr/>
          </p:nvSpPr>
          <p:spPr>
            <a:xfrm>
              <a:off x="0" y="38100"/>
              <a:ext cx="13055600" cy="1018552"/>
            </a:xfrm>
            <a:prstGeom prst="rect">
              <a:avLst/>
            </a:prstGeom>
            <a:blipFill rotWithShape="1">
              <a:blip r:embed="rId1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6" name="Rectangle"/>
            <p:cNvSpPr/>
            <p:nvPr/>
          </p:nvSpPr>
          <p:spPr>
            <a:xfrm>
              <a:off x="0" y="0"/>
              <a:ext cx="13055600" cy="1018552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</p:grpSp>
      <p:sp>
        <p:nvSpPr>
          <p:cNvPr id="10" name="Body Level One…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" name="Macintosh HD:Users:rjw:Development:Data Liberate:images:Data_Liberate_Logo-200.png" descr="Macintosh HD:Users:rjw:Development:Data Liberate:images:Data_Liberate_Logo-200.png">
            <a:extLst>
              <a:ext uri="{FF2B5EF4-FFF2-40B4-BE49-F238E27FC236}">
                <a16:creationId xmlns:a16="http://schemas.microsoft.com/office/drawing/2014/main" id="{A7E5E299-7DA4-7C44-9426-AA8E8B435D5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5383282" y="8998896"/>
            <a:ext cx="1793880" cy="6533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5DEDE7-55F0-E940-8831-E07CC30AA7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  <p:sldLayoutId id="2147483657" r:id="rId5"/>
    <p:sldLayoutId id="2147483658" r:id="rId6"/>
    <p:sldLayoutId id="2147483664" r:id="rId7"/>
    <p:sldLayoutId id="2147483666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2286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4572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6858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9144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11430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13716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6002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8288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444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9.jpg"/><Relationship Id="rId7" Type="http://schemas.openxmlformats.org/officeDocument/2006/relationships/image" Target="../media/image41.png"/><Relationship Id="rId12" Type="http://schemas.microsoft.com/office/2007/relationships/hdphoto" Target="../media/hdphoto10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9.wdp"/><Relationship Id="rId4" Type="http://schemas.openxmlformats.org/officeDocument/2006/relationships/image" Target="../media/image27.tiff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9.xml"/><Relationship Id="rId6" Type="http://schemas.microsoft.com/office/2007/relationships/hdphoto" Target="../media/hdphoto1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13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file:////C:/My%20Documents/Millionaire/ppt/passed1000.wav" TargetMode="External"/><Relationship Id="rId13" Type="http://schemas.microsoft.com/office/2007/relationships/media" Target="file:////WEBPAGE/WEBPAGES/creativeways/Millionaire/passed1000.wav" TargetMode="External"/><Relationship Id="rId18" Type="http://schemas.openxmlformats.org/officeDocument/2006/relationships/image" Target="../media/image13.jpeg"/><Relationship Id="rId3" Type="http://schemas.microsoft.com/office/2007/relationships/media" Target="file:////C:/My%20Documents/Millionaire/ppt/sting.wav" TargetMode="External"/><Relationship Id="rId7" Type="http://schemas.microsoft.com/office/2007/relationships/media" Target="file:////C:/My%20Documents/Millionaire/ppt/passed1000.wav" TargetMode="External"/><Relationship Id="rId12" Type="http://schemas.openxmlformats.org/officeDocument/2006/relationships/audio" Target="../media/media2.wav"/><Relationship Id="rId17" Type="http://schemas.openxmlformats.org/officeDocument/2006/relationships/image" Target="../media/image12.png"/><Relationship Id="rId2" Type="http://schemas.openxmlformats.org/officeDocument/2006/relationships/audio" Target="file:////C:/My%20Documents/Millionaire/ppt/light.wav" TargetMode="External"/><Relationship Id="rId16" Type="http://schemas.openxmlformats.org/officeDocument/2006/relationships/notesSlide" Target="../notesSlides/notesSlide1.xml"/><Relationship Id="rId1" Type="http://schemas.microsoft.com/office/2007/relationships/media" Target="file:////C:/My%20Documents/Millionaire/ppt/light.wav" TargetMode="External"/><Relationship Id="rId6" Type="http://schemas.openxmlformats.org/officeDocument/2006/relationships/audio" Target="file:////C:/My%20Documents/Millionaire/ppt/bgmusic.wav" TargetMode="External"/><Relationship Id="rId11" Type="http://schemas.microsoft.com/office/2007/relationships/media" Target="../media/media2.wav"/><Relationship Id="rId5" Type="http://schemas.microsoft.com/office/2007/relationships/media" Target="file:////C:/My%20Documents/Millionaire/ppt/bgmusic.wav" TargetMode="External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1.wav"/><Relationship Id="rId4" Type="http://schemas.openxmlformats.org/officeDocument/2006/relationships/audio" Target="file:////C:/My%20Documents/Millionaire/ppt/sting.wav" TargetMode="External"/><Relationship Id="rId9" Type="http://schemas.microsoft.com/office/2007/relationships/media" Target="../media/media1.wav"/><Relationship Id="rId14" Type="http://schemas.openxmlformats.org/officeDocument/2006/relationships/audio" Target="file:////WEBPAGE/WEBPAGES/creativeways/Millionaire/passed1000.wav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B95B6-68ED-6746-8F16-8D9F419962E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" y="-8222"/>
            <a:ext cx="17319095" cy="8767976"/>
          </a:xfrm>
          <a:prstGeom prst="rect">
            <a:avLst/>
          </a:prstGeom>
        </p:spPr>
      </p:pic>
      <p:sp>
        <p:nvSpPr>
          <p:cNvPr id="383" name="Structured Data…"/>
          <p:cNvSpPr txBox="1"/>
          <p:nvPr/>
        </p:nvSpPr>
        <p:spPr>
          <a:xfrm>
            <a:off x="2199310" y="2469016"/>
            <a:ext cx="11844032" cy="210314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spcBef>
                <a:spcPts val="1200"/>
              </a:spcBef>
              <a:defRPr sz="6500" b="1"/>
            </a:pPr>
            <a:r>
              <a:rPr lang="en-GB" sz="6500" dirty="0">
                <a:solidFill>
                  <a:schemeClr val="bg1"/>
                </a:solidFill>
              </a:rPr>
              <a:t>The Relevance of BIBFRAME Beyond our Walls</a:t>
            </a:r>
            <a:endParaRPr sz="4900" i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A9922-83EC-D146-A4F9-BDEE988A1D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548917" y="7990546"/>
            <a:ext cx="628245" cy="6853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1</a:t>
            </a:fld>
            <a:endParaRPr lang="en-GB"/>
          </a:p>
        </p:txBody>
      </p:sp>
      <p:sp>
        <p:nvSpPr>
          <p:cNvPr id="7" name="Web Markting Festival…">
            <a:extLst>
              <a:ext uri="{FF2B5EF4-FFF2-40B4-BE49-F238E27FC236}">
                <a16:creationId xmlns:a16="http://schemas.microsoft.com/office/drawing/2014/main" id="{E58CCE05-19BD-9E40-8966-64391D561C41}"/>
              </a:ext>
            </a:extLst>
          </p:cNvPr>
          <p:cNvSpPr txBox="1"/>
          <p:nvPr/>
        </p:nvSpPr>
        <p:spPr>
          <a:xfrm>
            <a:off x="7616379" y="356889"/>
            <a:ext cx="9481763" cy="167225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b="1"/>
            </a:pPr>
            <a:r>
              <a:rPr lang="en-GB" dirty="0">
                <a:solidFill>
                  <a:schemeClr val="bg1"/>
                </a:solidFill>
              </a:rPr>
              <a:t>3</a:t>
            </a:r>
            <a:r>
              <a:rPr lang="en-GB" baseline="30000" dirty="0">
                <a:solidFill>
                  <a:schemeClr val="bg1"/>
                </a:solidFill>
              </a:rPr>
              <a:t>rd</a:t>
            </a:r>
            <a:r>
              <a:rPr lang="en-GB" dirty="0">
                <a:solidFill>
                  <a:schemeClr val="bg1"/>
                </a:solidFill>
              </a:rPr>
              <a:t> Annual BIBFRAME Workshop in Europe</a:t>
            </a:r>
            <a:endParaRPr dirty="0">
              <a:solidFill>
                <a:schemeClr val="bg1"/>
              </a:solidFill>
            </a:endParaRPr>
          </a:p>
          <a:p>
            <a:pPr algn="r">
              <a:defRPr b="1"/>
            </a:pPr>
            <a:r>
              <a:rPr lang="en-GB" dirty="0">
                <a:solidFill>
                  <a:schemeClr val="bg1"/>
                </a:solidFill>
              </a:rPr>
              <a:t>Stockholm</a:t>
            </a:r>
            <a:endParaRPr dirty="0">
              <a:solidFill>
                <a:schemeClr val="bg1"/>
              </a:solidFill>
            </a:endParaRPr>
          </a:p>
          <a:p>
            <a:pPr algn="r">
              <a:defRPr sz="3000"/>
            </a:pPr>
            <a:r>
              <a:rPr lang="en-GB" sz="3000" dirty="0">
                <a:solidFill>
                  <a:schemeClr val="bg1"/>
                </a:solidFill>
              </a:rPr>
              <a:t>17</a:t>
            </a:r>
            <a:r>
              <a:rPr lang="en-GB" sz="3000" baseline="30000" dirty="0">
                <a:solidFill>
                  <a:schemeClr val="bg1"/>
                </a:solidFill>
              </a:rPr>
              <a:t>th</a:t>
            </a:r>
            <a:r>
              <a:rPr lang="en-GB" sz="3000" dirty="0">
                <a:solidFill>
                  <a:schemeClr val="bg1"/>
                </a:solidFill>
              </a:rPr>
              <a:t> September </a:t>
            </a:r>
            <a:r>
              <a:rPr sz="3000" dirty="0">
                <a:solidFill>
                  <a:schemeClr val="bg1"/>
                </a:solidFill>
              </a:rPr>
              <a:t>201</a:t>
            </a:r>
            <a:r>
              <a:rPr lang="en-GB" sz="3000" dirty="0">
                <a:solidFill>
                  <a:schemeClr val="bg1"/>
                </a:solidFill>
              </a:rPr>
              <a:t>9</a:t>
            </a:r>
            <a:endParaRPr sz="3000" dirty="0">
              <a:solidFill>
                <a:schemeClr val="bg1"/>
              </a:solidFill>
            </a:endParaRPr>
          </a:p>
        </p:txBody>
      </p:sp>
      <p:pic>
        <p:nvPicPr>
          <p:cNvPr id="8" name="RJW Cropped Podium.jpg" descr="RJW Cropped Podium.jpg">
            <a:extLst>
              <a:ext uri="{FF2B5EF4-FFF2-40B4-BE49-F238E27FC236}">
                <a16:creationId xmlns:a16="http://schemas.microsoft.com/office/drawing/2014/main" id="{7802B992-45C0-6743-8062-EBAD7FD92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7224" y="6121654"/>
            <a:ext cx="2360636" cy="2412804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C0ED6C4-1178-EF44-89F1-CE3AAC86F3B3}"/>
              </a:ext>
            </a:extLst>
          </p:cNvPr>
          <p:cNvGrpSpPr/>
          <p:nvPr/>
        </p:nvGrpSpPr>
        <p:grpSpPr>
          <a:xfrm>
            <a:off x="0" y="8759754"/>
            <a:ext cx="17340263" cy="1036490"/>
            <a:chOff x="0" y="8759754"/>
            <a:chExt cx="17340263" cy="103649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53492D66-D1BD-2B48-A0BA-540A53E96E43}"/>
                </a:ext>
              </a:extLst>
            </p:cNvPr>
            <p:cNvSpPr/>
            <p:nvPr/>
          </p:nvSpPr>
          <p:spPr>
            <a:xfrm>
              <a:off x="0" y="8777688"/>
              <a:ext cx="17340263" cy="1018556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51D31120-8DE5-B34B-B3FB-4CCEE7FA3430}"/>
                </a:ext>
              </a:extLst>
            </p:cNvPr>
            <p:cNvSpPr/>
            <p:nvPr/>
          </p:nvSpPr>
          <p:spPr>
            <a:xfrm>
              <a:off x="0" y="8759754"/>
              <a:ext cx="17340263" cy="1018556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pic>
          <p:nvPicPr>
            <p:cNvPr id="12" name="Macintosh HD:Users:rjw:Development:Data Liberate:images:Data_Liberate_Logo-200.png" descr="Macintosh HD:Users:rjw:Development:Data Liberate:images:Data_Liberate_Logo-200.png">
              <a:extLst>
                <a:ext uri="{FF2B5EF4-FFF2-40B4-BE49-F238E27FC236}">
                  <a16:creationId xmlns:a16="http://schemas.microsoft.com/office/drawing/2014/main" id="{4802FF4D-E467-7946-A48D-A05508C3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90581" y="8989135"/>
              <a:ext cx="1793880" cy="653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E853BCE-60AA-A347-AEF9-310BE9513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195" y="9097885"/>
            <a:ext cx="1175872" cy="41141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4" name="Richard Wallis…">
            <a:extLst>
              <a:ext uri="{FF2B5EF4-FFF2-40B4-BE49-F238E27FC236}">
                <a16:creationId xmlns:a16="http://schemas.microsoft.com/office/drawing/2014/main" id="{FBE33151-9B3A-9F48-AD81-4C1FEB67FFEA}"/>
              </a:ext>
            </a:extLst>
          </p:cNvPr>
          <p:cNvSpPr txBox="1"/>
          <p:nvPr/>
        </p:nvSpPr>
        <p:spPr>
          <a:xfrm>
            <a:off x="445399" y="6233014"/>
            <a:ext cx="5245609" cy="2301444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 b="1"/>
            </a:pPr>
            <a:r>
              <a:rPr sz="3100" dirty="0">
                <a:solidFill>
                  <a:schemeClr val="bg1"/>
                </a:solidFill>
              </a:rPr>
              <a:t>Richard Wallis</a:t>
            </a:r>
          </a:p>
          <a:p>
            <a:pPr>
              <a:defRPr sz="2800"/>
            </a:pPr>
            <a:r>
              <a:rPr sz="2800" dirty="0">
                <a:solidFill>
                  <a:schemeClr val="bg1"/>
                </a:solidFill>
              </a:rPr>
              <a:t>Evangelist and Founder</a:t>
            </a:r>
          </a:p>
          <a:p>
            <a:pPr>
              <a:defRPr sz="2800"/>
            </a:pPr>
            <a:r>
              <a:rPr sz="2800" dirty="0">
                <a:solidFill>
                  <a:schemeClr val="bg1"/>
                </a:solidFill>
              </a:rPr>
              <a:t>Data Liberate</a:t>
            </a:r>
          </a:p>
          <a:p>
            <a:pPr>
              <a:defRPr sz="2800"/>
            </a:pPr>
            <a:r>
              <a:rPr sz="2800" dirty="0" err="1">
                <a:solidFill>
                  <a:schemeClr val="bg1"/>
                </a:solidFill>
              </a:rPr>
              <a:t>richard.wallis@dataliberate.com</a:t>
            </a:r>
            <a:endParaRPr sz="2800" dirty="0">
              <a:solidFill>
                <a:schemeClr val="bg1"/>
              </a:solidFill>
            </a:endParaRPr>
          </a:p>
          <a:p>
            <a:pPr>
              <a:defRPr sz="2800"/>
            </a:pPr>
            <a:r>
              <a:rPr sz="2800" dirty="0">
                <a:solidFill>
                  <a:schemeClr val="bg1"/>
                </a:solidFill>
              </a:rPr>
              <a:t>@</a:t>
            </a:r>
            <a:r>
              <a:rPr sz="2800" dirty="0" err="1">
                <a:solidFill>
                  <a:schemeClr val="bg1"/>
                </a:solidFill>
              </a:rPr>
              <a:t>rjw</a:t>
            </a: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CB783D-A9E3-7641-8DEB-0FAAD1D2D2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B0A07-32BB-A247-A143-422861B1B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Management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826A7-93BC-4240-B5DA-95DEB7584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1829" y="1886848"/>
            <a:ext cx="15606239" cy="643692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LC BIBFRAME Editor</a:t>
            </a:r>
          </a:p>
          <a:p>
            <a:pPr>
              <a:lnSpc>
                <a:spcPct val="150000"/>
              </a:lnSpc>
            </a:pPr>
            <a:r>
              <a:rPr lang="en-US" dirty="0"/>
              <a:t>SINOPIA Editor</a:t>
            </a:r>
          </a:p>
          <a:p>
            <a:pPr>
              <a:lnSpc>
                <a:spcPct val="150000"/>
              </a:lnSpc>
            </a:pPr>
            <a:r>
              <a:rPr lang="en-US" dirty="0"/>
              <a:t>Alma BIBFRAME View</a:t>
            </a:r>
          </a:p>
          <a:p>
            <a:pPr>
              <a:lnSpc>
                <a:spcPct val="150000"/>
              </a:lnSpc>
            </a:pPr>
            <a:r>
              <a:rPr lang="en-US" dirty="0"/>
              <a:t>Innovative Interfaces Inspire</a:t>
            </a:r>
          </a:p>
          <a:p>
            <a:pPr>
              <a:lnSpc>
                <a:spcPct val="150000"/>
              </a:lnSpc>
            </a:pPr>
            <a:r>
              <a:rPr lang="en-US" dirty="0"/>
              <a:t>Folio (future)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dirty="0"/>
              <a:t>OCLC Project Passage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600" dirty="0"/>
              <a:t>(Entity management &amp; reconciliation)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9E6E5-222D-AA4F-9062-1D47FEDAC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00" y="1973771"/>
            <a:ext cx="8118172" cy="52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7EE6DD-E8C1-5748-8015-150A72E53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777" y="2256477"/>
            <a:ext cx="11691639" cy="6911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934BA6-7699-E045-B363-A6DADED5E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503" y="3078717"/>
            <a:ext cx="10302185" cy="470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EF2088-9E8C-D445-A7A9-E05205D1D36F}"/>
              </a:ext>
            </a:extLst>
          </p:cNvPr>
          <p:cNvGrpSpPr>
            <a:grpSpLocks noChangeAspect="1"/>
          </p:cNvGrpSpPr>
          <p:nvPr/>
        </p:nvGrpSpPr>
        <p:grpSpPr>
          <a:xfrm>
            <a:off x="9546894" y="3427130"/>
            <a:ext cx="8790264" cy="4643767"/>
            <a:chOff x="2370931" y="1254034"/>
            <a:chExt cx="13252246" cy="70009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2433C7-EF7C-904C-9CD1-15A5BEA81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0931" y="1498600"/>
              <a:ext cx="12598400" cy="675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84509-2CB9-ED40-AD92-403C5C7FE240}"/>
                </a:ext>
              </a:extLst>
            </p:cNvPr>
            <p:cNvSpPr/>
            <p:nvPr/>
          </p:nvSpPr>
          <p:spPr>
            <a:xfrm>
              <a:off x="13010606" y="1254034"/>
              <a:ext cx="2612571" cy="141078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7F4CA21-3DFC-5D44-AA9E-96A55E3CF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1686" y="4300525"/>
            <a:ext cx="8148623" cy="5215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83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2A90CA-7B68-F545-BBDB-76E5A326EB3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" y="-8222"/>
            <a:ext cx="17319095" cy="8767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A62BFC-FDF2-DC47-A5C8-64F938C33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94" y="2165617"/>
            <a:ext cx="15606239" cy="16256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Outside the walls</a:t>
            </a:r>
          </a:p>
        </p:txBody>
      </p:sp>
    </p:spTree>
    <p:extLst>
      <p:ext uri="{BB962C8B-B14F-4D97-AF65-F5344CB8AC3E}">
        <p14:creationId xmlns:p14="http://schemas.microsoft.com/office/powerpoint/2010/main" val="13145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40DA8-C5CD-DD4E-9A99-962DA205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Data On The Web 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5A762-AAEA-CB47-A524-1E0F1B23B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749" y="2184400"/>
            <a:ext cx="10947400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61ACA-F581-C547-A7D9-215D20E16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023" y="1765185"/>
            <a:ext cx="11208216" cy="772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9024D9-DEEC-D342-AB7E-589352AB4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605" y="1737273"/>
            <a:ext cx="14425051" cy="7753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28FD6-53C4-0C4E-9CD4-BAF883194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57" y="1737273"/>
            <a:ext cx="6474899" cy="546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71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6218428-776D-3249-98CD-8E1E12E96ACE}"/>
              </a:ext>
            </a:extLst>
          </p:cNvPr>
          <p:cNvGrpSpPr/>
          <p:nvPr/>
        </p:nvGrpSpPr>
        <p:grpSpPr>
          <a:xfrm>
            <a:off x="1638437" y="546466"/>
            <a:ext cx="14063388" cy="1479240"/>
            <a:chOff x="1899138" y="1156066"/>
            <a:chExt cx="14063388" cy="14792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9F64BB-3D11-4B47-8D20-78393B161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9138" y="1274311"/>
              <a:ext cx="4026278" cy="13609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DB856F-0E9F-4543-A490-5350BCD986D2}"/>
                </a:ext>
              </a:extLst>
            </p:cNvPr>
            <p:cNvSpPr txBox="1"/>
            <p:nvPr/>
          </p:nvSpPr>
          <p:spPr>
            <a:xfrm>
              <a:off x="6371759" y="1156066"/>
              <a:ext cx="9590767" cy="1456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8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Futura Medium" panose="020B0602020204020303" pitchFamily="34" charset="-79"/>
                  <a:cs typeface="Futura Medium" panose="020B0602020204020303" pitchFamily="34" charset="-79"/>
                  <a:sym typeface="Helvetica Neue"/>
                </a:rPr>
                <a:t>Knowledge Graph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FDBB8-B0C8-6F4D-BABF-8FC3CAA63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8084">
            <a:off x="1483033" y="1957103"/>
            <a:ext cx="4337087" cy="7141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F92710-5318-4F45-B1F9-8DAF29AF9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45242">
            <a:off x="9660453" y="2703468"/>
            <a:ext cx="7759700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E5173E-C21D-E944-BC3D-17D10361B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48785">
            <a:off x="11857703" y="5165909"/>
            <a:ext cx="5298005" cy="3764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374EA7-D6F8-BE41-93CD-1B122824B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87735">
            <a:off x="6202740" y="4039783"/>
            <a:ext cx="5448982" cy="5364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CCA409-D886-9346-8E6B-909402FB4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62108">
            <a:off x="4582945" y="2075691"/>
            <a:ext cx="6525032" cy="2185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9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79FA57-FFA3-2440-B33A-B84F974951C9}"/>
              </a:ext>
            </a:extLst>
          </p:cNvPr>
          <p:cNvGrpSpPr/>
          <p:nvPr/>
        </p:nvGrpSpPr>
        <p:grpSpPr>
          <a:xfrm>
            <a:off x="1638437" y="546466"/>
            <a:ext cx="14063388" cy="1479240"/>
            <a:chOff x="1899138" y="1156066"/>
            <a:chExt cx="14063388" cy="14792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49CE0B-5445-4646-B70B-2F7401F0A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9138" y="1274311"/>
              <a:ext cx="4026278" cy="13609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D31932-1D23-3749-8D20-208CD151939F}"/>
                </a:ext>
              </a:extLst>
            </p:cNvPr>
            <p:cNvSpPr txBox="1"/>
            <p:nvPr/>
          </p:nvSpPr>
          <p:spPr>
            <a:xfrm>
              <a:off x="6371759" y="1156066"/>
              <a:ext cx="9590767" cy="1456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8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Futura Medium" panose="020B0602020204020303" pitchFamily="34" charset="-79"/>
                  <a:cs typeface="Futura Medium" panose="020B0602020204020303" pitchFamily="34" charset="-79"/>
                  <a:sym typeface="Helvetica Neue"/>
                </a:rPr>
                <a:t>Knowledge Graph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0A05CA-2E92-824A-80A6-2D8917623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30907">
            <a:off x="141382" y="2538833"/>
            <a:ext cx="7366000" cy="158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21707-EA6C-E14A-96A7-C0AC1E688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56021">
            <a:off x="7462086" y="2376239"/>
            <a:ext cx="3608730" cy="641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429225-F99D-CF4D-9E1D-EF3561A3D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1018" y="1870304"/>
            <a:ext cx="4596898" cy="719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FE83D9-5823-8E4B-93F0-5F59EC1AC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106" y="1868888"/>
            <a:ext cx="9969285" cy="7564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4554B7-A2A6-3A41-AE73-CA1E82772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795" y="1907240"/>
            <a:ext cx="6598282" cy="550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8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4C8C146-C0C9-8F44-ACF1-908A013D3722}"/>
              </a:ext>
            </a:extLst>
          </p:cNvPr>
          <p:cNvGrpSpPr>
            <a:grpSpLocks noChangeAspect="1"/>
          </p:cNvGrpSpPr>
          <p:nvPr/>
        </p:nvGrpSpPr>
        <p:grpSpPr>
          <a:xfrm>
            <a:off x="-1523731" y="-3416637"/>
            <a:ext cx="21084574" cy="15974400"/>
            <a:chOff x="-466443" y="-1931676"/>
            <a:chExt cx="13599994" cy="10303818"/>
          </a:xfrm>
        </p:grpSpPr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BA071621-0458-A34C-96FF-14C6B9DE9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1270" y="-298156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33A85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755984F7-A790-8948-ABC1-1FA34609970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126631" y="-60508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6DCDBB3A-B687-784C-8E49-EC12459787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6309" y="-293657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50BDCE3-E5E1-CE43-9BE5-6256DAD8199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581670" y="-56009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098D3326-430C-7649-9544-72C5925BE15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-692346" y="-56009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396AA53F-9A07-5C4C-89D7-05F445EE8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39929" y="-283120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54F3A3B-3678-D944-8769-8AC0F1388A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0382" y="1352896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33A85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4B5C509F-51D9-2447-B35B-B004DE30FEA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0775743" y="1590544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6FD2B80-028A-AA48-BF71-97BDBCCD3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930" y="1315788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BBD17F7-E961-D04C-B26C-DA109C6C3DF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-688725" y="1553436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2D5EB13-2F1A-3547-9E83-7AB975DEA5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463" y="2960606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E2DDA78A-2CD8-C044-90EF-5A2111EEDE2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-678192" y="3198254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33A85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93DC1801-99E6-5844-897B-485137EF51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175" y="4614335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33A85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BFEFE256-D45F-164E-9E46-29AF1D3491D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604536" y="4851983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E3A1F291-773B-E946-9BFA-F566984791B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-669480" y="4851983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FB667E1A-CE93-8B48-8970-1321AD5EA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9348" y="2986823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11514C77-75C2-C346-8E36-85EB8AE400D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0784709" y="3224471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33A85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3C29D028-A8D1-7D4F-BF41-13578A7348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6520" y="4629617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FCBC0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1E0E3C48-56E1-0B43-A3FE-969BFEF7C5D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0791881" y="4867265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52DBE45-CF0C-0E46-9314-962E3D756A4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05508" y="4867265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B0806F42-56F5-3047-8948-4822F26497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2611" y="-1931676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3667F5C9-0A47-294D-96DC-44B23CB89757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47972" y="-1694028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33A85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F6645037-5E45-CF40-AE19-46CA006961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1270" y="-1929793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D68E998-90EC-6B4A-8640-1DF18957062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126631" y="-1692145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AA970B5B-B5B5-1A4A-B866-0708E88DAB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6309" y="-1925294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5EE00BA-D53F-2842-9670-1507786C8D47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581670" y="-1687646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FCBC0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BE1BACC-1CF2-AC45-A2C9-E9EE7F24319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-692346" y="-1687646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D9AD984C-0F6B-4140-825D-4BA55E5ABA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39929" y="-1914757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07E2EA1C-4DC1-A341-95B9-32FC94377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5078" y="6252195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0CABD84C-31A0-C648-B41F-019796BBA6B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90439" y="6489843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EE1A8ADC-0DBE-9F4E-8651-5B77B96A56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3737" y="6254078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4E8DD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F601292-2F7A-BC4B-A01F-EF7348BB57E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169098" y="6491726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F090876D-81F5-504F-BE5E-0E7A19C9E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8776" y="6258577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8A073559-CDBE-7B4F-8F34-2E4D452D176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624137" y="6496225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33A85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CB9D506-E008-2641-AF1C-68A668CFD3E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-649879" y="6496225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1027258 h 1638000"/>
                <a:gd name="connsiteX14" fmla="*/ 24370 w 2089806"/>
                <a:gd name="connsiteY14" fmla="*/ 1047366 h 1638000"/>
                <a:gd name="connsiteX15" fmla="*/ 178349 w 2089806"/>
                <a:gd name="connsiteY15" fmla="*/ 1094400 h 1638000"/>
                <a:gd name="connsiteX16" fmla="*/ 453749 w 2089806"/>
                <a:gd name="connsiteY16" fmla="*/ 819000 h 1638000"/>
                <a:gd name="connsiteX17" fmla="*/ 178349 w 2089806"/>
                <a:gd name="connsiteY17" fmla="*/ 543600 h 1638000"/>
                <a:gd name="connsiteX18" fmla="*/ 24370 w 2089806"/>
                <a:gd name="connsiteY18" fmla="*/ 590634 h 1638000"/>
                <a:gd name="connsiteX19" fmla="*/ 0 w 2089806"/>
                <a:gd name="connsiteY19" fmla="*/ 610741 h 1638000"/>
                <a:gd name="connsiteX20" fmla="*/ 0 w 2089806"/>
                <a:gd name="connsiteY20" fmla="*/ 0 h 1638000"/>
                <a:gd name="connsiteX21" fmla="*/ 633656 w 2089806"/>
                <a:gd name="connsiteY21" fmla="*/ 0 h 1638000"/>
                <a:gd name="connsiteX22" fmla="*/ 630269 w 2089806"/>
                <a:gd name="connsiteY22" fmla="*/ 2795 h 1638000"/>
                <a:gd name="connsiteX23" fmla="*/ 549606 w 2089806"/>
                <a:gd name="connsiteY23" fmla="*/ 197532 h 1638000"/>
                <a:gd name="connsiteX24" fmla="*/ 825006 w 2089806"/>
                <a:gd name="connsiteY24" fmla="*/ 472932 h 1638000"/>
                <a:gd name="connsiteX25" fmla="*/ 1100406 w 2089806"/>
                <a:gd name="connsiteY25" fmla="*/ 197532 h 1638000"/>
                <a:gd name="connsiteX26" fmla="*/ 1019743 w 2089806"/>
                <a:gd name="connsiteY26" fmla="*/ 2795 h 1638000"/>
                <a:gd name="connsiteX27" fmla="*/ 1016356 w 2089806"/>
                <a:gd name="connsiteY27" fmla="*/ 0 h 1638000"/>
                <a:gd name="connsiteX28" fmla="*/ 1634290 w 2089806"/>
                <a:gd name="connsiteY28" fmla="*/ 0 h 1638000"/>
                <a:gd name="connsiteX29" fmla="*/ 1634290 w 2089806"/>
                <a:gd name="connsiteY29" fmla="*/ 612200 h 1638000"/>
                <a:gd name="connsiteX30" fmla="*/ 1660428 w 2089806"/>
                <a:gd name="connsiteY30" fmla="*/ 590634 h 1638000"/>
                <a:gd name="connsiteX31" fmla="*/ 1814406 w 2089806"/>
                <a:gd name="connsiteY31" fmla="*/ 543600 h 1638000"/>
                <a:gd name="connsiteX32" fmla="*/ 2089806 w 2089806"/>
                <a:gd name="connsiteY32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1027258"/>
                  </a:lnTo>
                  <a:lnTo>
                    <a:pt x="24370" y="1047366"/>
                  </a:lnTo>
                  <a:cubicBezTo>
                    <a:pt x="68324" y="1077061"/>
                    <a:pt x="121312" y="1094400"/>
                    <a:pt x="178349" y="1094400"/>
                  </a:cubicBezTo>
                  <a:cubicBezTo>
                    <a:pt x="330448" y="1094400"/>
                    <a:pt x="453749" y="971099"/>
                    <a:pt x="453749" y="819000"/>
                  </a:cubicBezTo>
                  <a:cubicBezTo>
                    <a:pt x="453749" y="666901"/>
                    <a:pt x="330448" y="543600"/>
                    <a:pt x="178349" y="543600"/>
                  </a:cubicBezTo>
                  <a:cubicBezTo>
                    <a:pt x="121312" y="543600"/>
                    <a:pt x="68324" y="560939"/>
                    <a:pt x="24370" y="590634"/>
                  </a:cubicBezTo>
                  <a:lnTo>
                    <a:pt x="0" y="610741"/>
                  </a:lnTo>
                  <a:lnTo>
                    <a:pt x="0" y="0"/>
                  </a:lnTo>
                  <a:lnTo>
                    <a:pt x="633656" y="0"/>
                  </a:lnTo>
                  <a:lnTo>
                    <a:pt x="630269" y="2795"/>
                  </a:lnTo>
                  <a:cubicBezTo>
                    <a:pt x="580431" y="52632"/>
                    <a:pt x="549606" y="121482"/>
                    <a:pt x="549606" y="197532"/>
                  </a:cubicBezTo>
                  <a:cubicBezTo>
                    <a:pt x="549606" y="349631"/>
                    <a:pt x="672907" y="472932"/>
                    <a:pt x="825006" y="472932"/>
                  </a:cubicBezTo>
                  <a:cubicBezTo>
                    <a:pt x="977105" y="472932"/>
                    <a:pt x="1100406" y="349631"/>
                    <a:pt x="1100406" y="197532"/>
                  </a:cubicBezTo>
                  <a:cubicBezTo>
                    <a:pt x="1100406" y="121483"/>
                    <a:pt x="1069581" y="52633"/>
                    <a:pt x="1019743" y="2795"/>
                  </a:cubicBezTo>
                  <a:lnTo>
                    <a:pt x="1016356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FCBC0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B01CEBE3-91D2-344D-8E57-67C8C37C2E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82396" y="6269114"/>
              <a:ext cx="2551155" cy="2103028"/>
            </a:xfrm>
            <a:custGeom>
              <a:avLst/>
              <a:gdLst>
                <a:gd name="connsiteX0" fmla="*/ 1275577 w 2551155"/>
                <a:gd name="connsiteY0" fmla="*/ 0 h 2103028"/>
                <a:gd name="connsiteX1" fmla="*/ 1550977 w 2551155"/>
                <a:gd name="connsiteY1" fmla="*/ 275400 h 2103028"/>
                <a:gd name="connsiteX2" fmla="*/ 1503943 w 2551155"/>
                <a:gd name="connsiteY2" fmla="*/ 429379 h 2103028"/>
                <a:gd name="connsiteX3" fmla="*/ 1474530 w 2551155"/>
                <a:gd name="connsiteY3" fmla="*/ 465028 h 2103028"/>
                <a:gd name="connsiteX4" fmla="*/ 2095639 w 2551155"/>
                <a:gd name="connsiteY4" fmla="*/ 465028 h 2103028"/>
                <a:gd name="connsiteX5" fmla="*/ 2095639 w 2551155"/>
                <a:gd name="connsiteY5" fmla="*/ 1077228 h 2103028"/>
                <a:gd name="connsiteX6" fmla="*/ 2121777 w 2551155"/>
                <a:gd name="connsiteY6" fmla="*/ 1055662 h 2103028"/>
                <a:gd name="connsiteX7" fmla="*/ 2275755 w 2551155"/>
                <a:gd name="connsiteY7" fmla="*/ 1008628 h 2103028"/>
                <a:gd name="connsiteX8" fmla="*/ 2551155 w 2551155"/>
                <a:gd name="connsiteY8" fmla="*/ 1284028 h 2103028"/>
                <a:gd name="connsiteX9" fmla="*/ 2275755 w 2551155"/>
                <a:gd name="connsiteY9" fmla="*/ 1559428 h 2103028"/>
                <a:gd name="connsiteX10" fmla="*/ 2121777 w 2551155"/>
                <a:gd name="connsiteY10" fmla="*/ 1512394 h 2103028"/>
                <a:gd name="connsiteX11" fmla="*/ 2095639 w 2551155"/>
                <a:gd name="connsiteY11" fmla="*/ 1490829 h 2103028"/>
                <a:gd name="connsiteX12" fmla="*/ 2095639 w 2551155"/>
                <a:gd name="connsiteY12" fmla="*/ 2103028 h 2103028"/>
                <a:gd name="connsiteX13" fmla="*/ 1506504 w 2551155"/>
                <a:gd name="connsiteY13" fmla="*/ 2103028 h 2103028"/>
                <a:gd name="connsiteX14" fmla="*/ 1513019 w 2551155"/>
                <a:gd name="connsiteY14" fmla="*/ 2095132 h 2103028"/>
                <a:gd name="connsiteX15" fmla="*/ 1560053 w 2551155"/>
                <a:gd name="connsiteY15" fmla="*/ 1941153 h 2103028"/>
                <a:gd name="connsiteX16" fmla="*/ 1284653 w 2551155"/>
                <a:gd name="connsiteY16" fmla="*/ 1665753 h 2103028"/>
                <a:gd name="connsiteX17" fmla="*/ 1009253 w 2551155"/>
                <a:gd name="connsiteY17" fmla="*/ 1941153 h 2103028"/>
                <a:gd name="connsiteX18" fmla="*/ 1056287 w 2551155"/>
                <a:gd name="connsiteY18" fmla="*/ 2095132 h 2103028"/>
                <a:gd name="connsiteX19" fmla="*/ 1062802 w 2551155"/>
                <a:gd name="connsiteY19" fmla="*/ 2103028 h 2103028"/>
                <a:gd name="connsiteX20" fmla="*/ 461349 w 2551155"/>
                <a:gd name="connsiteY20" fmla="*/ 2103028 h 2103028"/>
                <a:gd name="connsiteX21" fmla="*/ 461349 w 2551155"/>
                <a:gd name="connsiteY21" fmla="*/ 1486016 h 2103028"/>
                <a:gd name="connsiteX22" fmla="*/ 429379 w 2551155"/>
                <a:gd name="connsiteY22" fmla="*/ 1512394 h 2103028"/>
                <a:gd name="connsiteX23" fmla="*/ 275400 w 2551155"/>
                <a:gd name="connsiteY23" fmla="*/ 1559428 h 2103028"/>
                <a:gd name="connsiteX24" fmla="*/ 0 w 2551155"/>
                <a:gd name="connsiteY24" fmla="*/ 1284028 h 2103028"/>
                <a:gd name="connsiteX25" fmla="*/ 275400 w 2551155"/>
                <a:gd name="connsiteY25" fmla="*/ 1008628 h 2103028"/>
                <a:gd name="connsiteX26" fmla="*/ 429379 w 2551155"/>
                <a:gd name="connsiteY26" fmla="*/ 1055662 h 2103028"/>
                <a:gd name="connsiteX27" fmla="*/ 461349 w 2551155"/>
                <a:gd name="connsiteY27" fmla="*/ 1082040 h 2103028"/>
                <a:gd name="connsiteX28" fmla="*/ 461349 w 2551155"/>
                <a:gd name="connsiteY28" fmla="*/ 465028 h 2103028"/>
                <a:gd name="connsiteX29" fmla="*/ 1076625 w 2551155"/>
                <a:gd name="connsiteY29" fmla="*/ 465028 h 2103028"/>
                <a:gd name="connsiteX30" fmla="*/ 1047211 w 2551155"/>
                <a:gd name="connsiteY30" fmla="*/ 429379 h 2103028"/>
                <a:gd name="connsiteX31" fmla="*/ 1000177 w 2551155"/>
                <a:gd name="connsiteY31" fmla="*/ 275400 h 2103028"/>
                <a:gd name="connsiteX32" fmla="*/ 1275577 w 2551155"/>
                <a:gd name="connsiteY32" fmla="*/ 0 h 21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51155" h="2103028">
                  <a:moveTo>
                    <a:pt x="1275577" y="0"/>
                  </a:moveTo>
                  <a:cubicBezTo>
                    <a:pt x="1427676" y="0"/>
                    <a:pt x="1550977" y="123301"/>
                    <a:pt x="1550977" y="275400"/>
                  </a:cubicBezTo>
                  <a:cubicBezTo>
                    <a:pt x="1550977" y="332437"/>
                    <a:pt x="1533638" y="385425"/>
                    <a:pt x="1503943" y="429379"/>
                  </a:cubicBezTo>
                  <a:lnTo>
                    <a:pt x="1474530" y="465028"/>
                  </a:lnTo>
                  <a:lnTo>
                    <a:pt x="2095639" y="465028"/>
                  </a:lnTo>
                  <a:lnTo>
                    <a:pt x="2095639" y="1077228"/>
                  </a:lnTo>
                  <a:lnTo>
                    <a:pt x="2121777" y="1055662"/>
                  </a:lnTo>
                  <a:cubicBezTo>
                    <a:pt x="2165731" y="1025967"/>
                    <a:pt x="2218718" y="1008628"/>
                    <a:pt x="2275755" y="1008628"/>
                  </a:cubicBezTo>
                  <a:cubicBezTo>
                    <a:pt x="2427854" y="1008628"/>
                    <a:pt x="2551155" y="1131929"/>
                    <a:pt x="2551155" y="1284028"/>
                  </a:cubicBezTo>
                  <a:cubicBezTo>
                    <a:pt x="2551155" y="1436127"/>
                    <a:pt x="2427854" y="1559428"/>
                    <a:pt x="2275755" y="1559428"/>
                  </a:cubicBezTo>
                  <a:cubicBezTo>
                    <a:pt x="2218718" y="1559428"/>
                    <a:pt x="2165731" y="1542089"/>
                    <a:pt x="2121777" y="1512394"/>
                  </a:cubicBezTo>
                  <a:lnTo>
                    <a:pt x="2095639" y="1490829"/>
                  </a:lnTo>
                  <a:lnTo>
                    <a:pt x="2095639" y="2103028"/>
                  </a:lnTo>
                  <a:lnTo>
                    <a:pt x="1506504" y="2103028"/>
                  </a:lnTo>
                  <a:lnTo>
                    <a:pt x="1513019" y="2095132"/>
                  </a:lnTo>
                  <a:cubicBezTo>
                    <a:pt x="1542714" y="2051178"/>
                    <a:pt x="1560053" y="1998190"/>
                    <a:pt x="1560053" y="1941153"/>
                  </a:cubicBezTo>
                  <a:cubicBezTo>
                    <a:pt x="1560053" y="1789054"/>
                    <a:pt x="1436752" y="1665753"/>
                    <a:pt x="1284653" y="1665753"/>
                  </a:cubicBezTo>
                  <a:cubicBezTo>
                    <a:pt x="1132554" y="1665753"/>
                    <a:pt x="1009253" y="1789054"/>
                    <a:pt x="1009253" y="1941153"/>
                  </a:cubicBezTo>
                  <a:cubicBezTo>
                    <a:pt x="1009253" y="1998190"/>
                    <a:pt x="1026592" y="2051178"/>
                    <a:pt x="1056287" y="2095132"/>
                  </a:cubicBezTo>
                  <a:lnTo>
                    <a:pt x="1062802" y="2103028"/>
                  </a:lnTo>
                  <a:lnTo>
                    <a:pt x="461349" y="2103028"/>
                  </a:lnTo>
                  <a:lnTo>
                    <a:pt x="461349" y="1486016"/>
                  </a:lnTo>
                  <a:lnTo>
                    <a:pt x="429379" y="1512394"/>
                  </a:lnTo>
                  <a:cubicBezTo>
                    <a:pt x="385425" y="1542089"/>
                    <a:pt x="332437" y="1559428"/>
                    <a:pt x="275400" y="1559428"/>
                  </a:cubicBezTo>
                  <a:cubicBezTo>
                    <a:pt x="123301" y="1559428"/>
                    <a:pt x="0" y="1436127"/>
                    <a:pt x="0" y="1284028"/>
                  </a:cubicBezTo>
                  <a:cubicBezTo>
                    <a:pt x="0" y="1131929"/>
                    <a:pt x="123301" y="1008628"/>
                    <a:pt x="275400" y="1008628"/>
                  </a:cubicBezTo>
                  <a:cubicBezTo>
                    <a:pt x="332437" y="1008628"/>
                    <a:pt x="385425" y="1025967"/>
                    <a:pt x="429379" y="1055662"/>
                  </a:cubicBezTo>
                  <a:lnTo>
                    <a:pt x="461349" y="1082040"/>
                  </a:lnTo>
                  <a:lnTo>
                    <a:pt x="461349" y="465028"/>
                  </a:lnTo>
                  <a:lnTo>
                    <a:pt x="1076625" y="465028"/>
                  </a:lnTo>
                  <a:lnTo>
                    <a:pt x="1047211" y="429379"/>
                  </a:lnTo>
                  <a:cubicBezTo>
                    <a:pt x="1017516" y="385425"/>
                    <a:pt x="1000177" y="332437"/>
                    <a:pt x="1000177" y="275400"/>
                  </a:cubicBezTo>
                  <a:cubicBezTo>
                    <a:pt x="1000177" y="123301"/>
                    <a:pt x="1123478" y="0"/>
                    <a:pt x="1275577" y="0"/>
                  </a:cubicBezTo>
                  <a:close/>
                </a:path>
              </a:pathLst>
            </a:custGeom>
            <a:solidFill>
              <a:srgbClr val="FCBC0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67BAD922-B4B1-4344-97E9-748B039681E5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2599410" y="1563535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543600 h 1638000"/>
                <a:gd name="connsiteX2" fmla="*/ 1660428 w 2089806"/>
                <a:gd name="connsiteY2" fmla="*/ 590634 h 1638000"/>
                <a:gd name="connsiteX3" fmla="*/ 1634290 w 2089806"/>
                <a:gd name="connsiteY3" fmla="*/ 612200 h 1638000"/>
                <a:gd name="connsiteX4" fmla="*/ 1634290 w 2089806"/>
                <a:gd name="connsiteY4" fmla="*/ 0 h 1638000"/>
                <a:gd name="connsiteX5" fmla="*/ 0 w 2089806"/>
                <a:gd name="connsiteY5" fmla="*/ 0 h 1638000"/>
                <a:gd name="connsiteX6" fmla="*/ 0 w 2089806"/>
                <a:gd name="connsiteY6" fmla="*/ 576696 h 1638000"/>
                <a:gd name="connsiteX7" fmla="*/ 27272 w 2089806"/>
                <a:gd name="connsiteY7" fmla="*/ 561893 h 1638000"/>
                <a:gd name="connsiteX8" fmla="*/ 134470 w 2089806"/>
                <a:gd name="connsiteY8" fmla="*/ 540251 h 1638000"/>
                <a:gd name="connsiteX9" fmla="*/ 409870 w 2089806"/>
                <a:gd name="connsiteY9" fmla="*/ 815651 h 1638000"/>
                <a:gd name="connsiteX10" fmla="*/ 134470 w 2089806"/>
                <a:gd name="connsiteY10" fmla="*/ 1091051 h 1638000"/>
                <a:gd name="connsiteX11" fmla="*/ 27272 w 2089806"/>
                <a:gd name="connsiteY11" fmla="*/ 1069409 h 1638000"/>
                <a:gd name="connsiteX12" fmla="*/ 0 w 2089806"/>
                <a:gd name="connsiteY12" fmla="*/ 1054606 h 1638000"/>
                <a:gd name="connsiteX13" fmla="*/ 0 w 2089806"/>
                <a:gd name="connsiteY13" fmla="*/ 1638000 h 1638000"/>
                <a:gd name="connsiteX14" fmla="*/ 601453 w 2089806"/>
                <a:gd name="connsiteY14" fmla="*/ 1638000 h 1638000"/>
                <a:gd name="connsiteX15" fmla="*/ 594938 w 2089806"/>
                <a:gd name="connsiteY15" fmla="*/ 1630104 h 1638000"/>
                <a:gd name="connsiteX16" fmla="*/ 547904 w 2089806"/>
                <a:gd name="connsiteY16" fmla="*/ 1476125 h 1638000"/>
                <a:gd name="connsiteX17" fmla="*/ 823304 w 2089806"/>
                <a:gd name="connsiteY17" fmla="*/ 1200725 h 1638000"/>
                <a:gd name="connsiteX18" fmla="*/ 1098704 w 2089806"/>
                <a:gd name="connsiteY18" fmla="*/ 1476125 h 1638000"/>
                <a:gd name="connsiteX19" fmla="*/ 1051670 w 2089806"/>
                <a:gd name="connsiteY19" fmla="*/ 1630104 h 1638000"/>
                <a:gd name="connsiteX20" fmla="*/ 1045155 w 2089806"/>
                <a:gd name="connsiteY20" fmla="*/ 1638000 h 1638000"/>
                <a:gd name="connsiteX21" fmla="*/ 1634290 w 2089806"/>
                <a:gd name="connsiteY21" fmla="*/ 1638000 h 1638000"/>
                <a:gd name="connsiteX22" fmla="*/ 1634290 w 2089806"/>
                <a:gd name="connsiteY22" fmla="*/ 1025801 h 1638000"/>
                <a:gd name="connsiteX23" fmla="*/ 1660428 w 2089806"/>
                <a:gd name="connsiteY23" fmla="*/ 1047366 h 1638000"/>
                <a:gd name="connsiteX24" fmla="*/ 1814406 w 2089806"/>
                <a:gd name="connsiteY24" fmla="*/ 1094400 h 1638000"/>
                <a:gd name="connsiteX25" fmla="*/ 2089806 w 2089806"/>
                <a:gd name="connsiteY25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666901"/>
                    <a:pt x="1966505" y="543600"/>
                    <a:pt x="1814406" y="543600"/>
                  </a:cubicBezTo>
                  <a:cubicBezTo>
                    <a:pt x="1757369" y="543600"/>
                    <a:pt x="1704382" y="560939"/>
                    <a:pt x="1660428" y="590634"/>
                  </a:cubicBezTo>
                  <a:lnTo>
                    <a:pt x="1634290" y="612200"/>
                  </a:lnTo>
                  <a:lnTo>
                    <a:pt x="1634290" y="0"/>
                  </a:lnTo>
                  <a:lnTo>
                    <a:pt x="0" y="0"/>
                  </a:lnTo>
                  <a:lnTo>
                    <a:pt x="0" y="576696"/>
                  </a:lnTo>
                  <a:lnTo>
                    <a:pt x="27272" y="561893"/>
                  </a:lnTo>
                  <a:cubicBezTo>
                    <a:pt x="60221" y="547957"/>
                    <a:pt x="96446" y="540251"/>
                    <a:pt x="134470" y="540251"/>
                  </a:cubicBezTo>
                  <a:cubicBezTo>
                    <a:pt x="286569" y="540251"/>
                    <a:pt x="409870" y="663552"/>
                    <a:pt x="409870" y="815651"/>
                  </a:cubicBezTo>
                  <a:cubicBezTo>
                    <a:pt x="409870" y="967750"/>
                    <a:pt x="286569" y="1091051"/>
                    <a:pt x="134470" y="1091051"/>
                  </a:cubicBezTo>
                  <a:cubicBezTo>
                    <a:pt x="96446" y="1091051"/>
                    <a:pt x="60221" y="1083345"/>
                    <a:pt x="27272" y="1069409"/>
                  </a:cubicBezTo>
                  <a:lnTo>
                    <a:pt x="0" y="1054606"/>
                  </a:lnTo>
                  <a:lnTo>
                    <a:pt x="0" y="1638000"/>
                  </a:lnTo>
                  <a:lnTo>
                    <a:pt x="601453" y="1638000"/>
                  </a:lnTo>
                  <a:lnTo>
                    <a:pt x="594938" y="1630104"/>
                  </a:lnTo>
                  <a:cubicBezTo>
                    <a:pt x="565243" y="1586150"/>
                    <a:pt x="547904" y="1533162"/>
                    <a:pt x="547904" y="1476125"/>
                  </a:cubicBezTo>
                  <a:cubicBezTo>
                    <a:pt x="547904" y="1324026"/>
                    <a:pt x="671205" y="1200725"/>
                    <a:pt x="823304" y="1200725"/>
                  </a:cubicBezTo>
                  <a:cubicBezTo>
                    <a:pt x="975403" y="1200725"/>
                    <a:pt x="1098704" y="1324026"/>
                    <a:pt x="1098704" y="1476125"/>
                  </a:cubicBezTo>
                  <a:cubicBezTo>
                    <a:pt x="1098704" y="1533162"/>
                    <a:pt x="1081365" y="1586150"/>
                    <a:pt x="1051670" y="1630104"/>
                  </a:cubicBezTo>
                  <a:lnTo>
                    <a:pt x="1045155" y="1638000"/>
                  </a:lnTo>
                  <a:lnTo>
                    <a:pt x="1634290" y="1638000"/>
                  </a:lnTo>
                  <a:lnTo>
                    <a:pt x="1634290" y="1025801"/>
                  </a:lnTo>
                  <a:lnTo>
                    <a:pt x="1660428" y="1047366"/>
                  </a:lnTo>
                  <a:cubicBezTo>
                    <a:pt x="1704382" y="1077061"/>
                    <a:pt x="1757369" y="1094400"/>
                    <a:pt x="1814406" y="1094400"/>
                  </a:cubicBezTo>
                  <a:cubicBezTo>
                    <a:pt x="1966505" y="1094400"/>
                    <a:pt x="2089806" y="971099"/>
                    <a:pt x="2089806" y="81900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30A9C484-0618-534B-9CFA-E1367E0DC0EE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2601096" y="3202419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543600 h 1638000"/>
                <a:gd name="connsiteX2" fmla="*/ 1660428 w 2089806"/>
                <a:gd name="connsiteY2" fmla="*/ 590634 h 1638000"/>
                <a:gd name="connsiteX3" fmla="*/ 1634290 w 2089806"/>
                <a:gd name="connsiteY3" fmla="*/ 612200 h 1638000"/>
                <a:gd name="connsiteX4" fmla="*/ 1634290 w 2089806"/>
                <a:gd name="connsiteY4" fmla="*/ 0 h 1638000"/>
                <a:gd name="connsiteX5" fmla="*/ 0 w 2089806"/>
                <a:gd name="connsiteY5" fmla="*/ 0 h 1638000"/>
                <a:gd name="connsiteX6" fmla="*/ 0 w 2089806"/>
                <a:gd name="connsiteY6" fmla="*/ 576696 h 1638000"/>
                <a:gd name="connsiteX7" fmla="*/ 27272 w 2089806"/>
                <a:gd name="connsiteY7" fmla="*/ 561893 h 1638000"/>
                <a:gd name="connsiteX8" fmla="*/ 134470 w 2089806"/>
                <a:gd name="connsiteY8" fmla="*/ 540251 h 1638000"/>
                <a:gd name="connsiteX9" fmla="*/ 409870 w 2089806"/>
                <a:gd name="connsiteY9" fmla="*/ 815651 h 1638000"/>
                <a:gd name="connsiteX10" fmla="*/ 134470 w 2089806"/>
                <a:gd name="connsiteY10" fmla="*/ 1091051 h 1638000"/>
                <a:gd name="connsiteX11" fmla="*/ 27272 w 2089806"/>
                <a:gd name="connsiteY11" fmla="*/ 1069409 h 1638000"/>
                <a:gd name="connsiteX12" fmla="*/ 0 w 2089806"/>
                <a:gd name="connsiteY12" fmla="*/ 1054606 h 1638000"/>
                <a:gd name="connsiteX13" fmla="*/ 0 w 2089806"/>
                <a:gd name="connsiteY13" fmla="*/ 1638000 h 1638000"/>
                <a:gd name="connsiteX14" fmla="*/ 601453 w 2089806"/>
                <a:gd name="connsiteY14" fmla="*/ 1638000 h 1638000"/>
                <a:gd name="connsiteX15" fmla="*/ 594938 w 2089806"/>
                <a:gd name="connsiteY15" fmla="*/ 1630104 h 1638000"/>
                <a:gd name="connsiteX16" fmla="*/ 547904 w 2089806"/>
                <a:gd name="connsiteY16" fmla="*/ 1476125 h 1638000"/>
                <a:gd name="connsiteX17" fmla="*/ 823304 w 2089806"/>
                <a:gd name="connsiteY17" fmla="*/ 1200725 h 1638000"/>
                <a:gd name="connsiteX18" fmla="*/ 1098704 w 2089806"/>
                <a:gd name="connsiteY18" fmla="*/ 1476125 h 1638000"/>
                <a:gd name="connsiteX19" fmla="*/ 1051670 w 2089806"/>
                <a:gd name="connsiteY19" fmla="*/ 1630104 h 1638000"/>
                <a:gd name="connsiteX20" fmla="*/ 1045155 w 2089806"/>
                <a:gd name="connsiteY20" fmla="*/ 1638000 h 1638000"/>
                <a:gd name="connsiteX21" fmla="*/ 1634290 w 2089806"/>
                <a:gd name="connsiteY21" fmla="*/ 1638000 h 1638000"/>
                <a:gd name="connsiteX22" fmla="*/ 1634290 w 2089806"/>
                <a:gd name="connsiteY22" fmla="*/ 1025801 h 1638000"/>
                <a:gd name="connsiteX23" fmla="*/ 1660428 w 2089806"/>
                <a:gd name="connsiteY23" fmla="*/ 1047366 h 1638000"/>
                <a:gd name="connsiteX24" fmla="*/ 1814406 w 2089806"/>
                <a:gd name="connsiteY24" fmla="*/ 1094400 h 1638000"/>
                <a:gd name="connsiteX25" fmla="*/ 2089806 w 2089806"/>
                <a:gd name="connsiteY25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666901"/>
                    <a:pt x="1966505" y="543600"/>
                    <a:pt x="1814406" y="543600"/>
                  </a:cubicBezTo>
                  <a:cubicBezTo>
                    <a:pt x="1757369" y="543600"/>
                    <a:pt x="1704382" y="560939"/>
                    <a:pt x="1660428" y="590634"/>
                  </a:cubicBezTo>
                  <a:lnTo>
                    <a:pt x="1634290" y="612200"/>
                  </a:lnTo>
                  <a:lnTo>
                    <a:pt x="1634290" y="0"/>
                  </a:lnTo>
                  <a:lnTo>
                    <a:pt x="0" y="0"/>
                  </a:lnTo>
                  <a:lnTo>
                    <a:pt x="0" y="576696"/>
                  </a:lnTo>
                  <a:lnTo>
                    <a:pt x="27272" y="561893"/>
                  </a:lnTo>
                  <a:cubicBezTo>
                    <a:pt x="60221" y="547957"/>
                    <a:pt x="96446" y="540251"/>
                    <a:pt x="134470" y="540251"/>
                  </a:cubicBezTo>
                  <a:cubicBezTo>
                    <a:pt x="286569" y="540251"/>
                    <a:pt x="409870" y="663552"/>
                    <a:pt x="409870" y="815651"/>
                  </a:cubicBezTo>
                  <a:cubicBezTo>
                    <a:pt x="409870" y="967750"/>
                    <a:pt x="286569" y="1091051"/>
                    <a:pt x="134470" y="1091051"/>
                  </a:cubicBezTo>
                  <a:cubicBezTo>
                    <a:pt x="96446" y="1091051"/>
                    <a:pt x="60221" y="1083345"/>
                    <a:pt x="27272" y="1069409"/>
                  </a:cubicBezTo>
                  <a:lnTo>
                    <a:pt x="0" y="1054606"/>
                  </a:lnTo>
                  <a:lnTo>
                    <a:pt x="0" y="1638000"/>
                  </a:lnTo>
                  <a:lnTo>
                    <a:pt x="601453" y="1638000"/>
                  </a:lnTo>
                  <a:lnTo>
                    <a:pt x="594938" y="1630104"/>
                  </a:lnTo>
                  <a:cubicBezTo>
                    <a:pt x="565243" y="1586150"/>
                    <a:pt x="547904" y="1533162"/>
                    <a:pt x="547904" y="1476125"/>
                  </a:cubicBezTo>
                  <a:cubicBezTo>
                    <a:pt x="547904" y="1324026"/>
                    <a:pt x="671205" y="1200725"/>
                    <a:pt x="823304" y="1200725"/>
                  </a:cubicBezTo>
                  <a:cubicBezTo>
                    <a:pt x="975403" y="1200725"/>
                    <a:pt x="1098704" y="1324026"/>
                    <a:pt x="1098704" y="1476125"/>
                  </a:cubicBezTo>
                  <a:cubicBezTo>
                    <a:pt x="1098704" y="1533162"/>
                    <a:pt x="1081365" y="1586150"/>
                    <a:pt x="1051670" y="1630104"/>
                  </a:cubicBezTo>
                  <a:lnTo>
                    <a:pt x="1045155" y="1638000"/>
                  </a:lnTo>
                  <a:lnTo>
                    <a:pt x="1634290" y="1638000"/>
                  </a:lnTo>
                  <a:lnTo>
                    <a:pt x="1634290" y="1025801"/>
                  </a:lnTo>
                  <a:lnTo>
                    <a:pt x="1660428" y="1047366"/>
                  </a:lnTo>
                  <a:cubicBezTo>
                    <a:pt x="1704382" y="1077061"/>
                    <a:pt x="1757369" y="1094400"/>
                    <a:pt x="1814406" y="1094400"/>
                  </a:cubicBezTo>
                  <a:cubicBezTo>
                    <a:pt x="1966505" y="1094400"/>
                    <a:pt x="2089806" y="971099"/>
                    <a:pt x="2089806" y="819000"/>
                  </a:cubicBez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6CDD11B6-0A3F-5042-974A-21F9216ECD3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066838" y="5085570"/>
              <a:ext cx="2500615" cy="1638000"/>
            </a:xfrm>
            <a:custGeom>
              <a:avLst/>
              <a:gdLst>
                <a:gd name="connsiteX0" fmla="*/ 455516 w 2500615"/>
                <a:gd name="connsiteY0" fmla="*/ 0 h 1638000"/>
                <a:gd name="connsiteX1" fmla="*/ 1044651 w 2500615"/>
                <a:gd name="connsiteY1" fmla="*/ 0 h 1638000"/>
                <a:gd name="connsiteX2" fmla="*/ 1038136 w 2500615"/>
                <a:gd name="connsiteY2" fmla="*/ 7896 h 1638000"/>
                <a:gd name="connsiteX3" fmla="*/ 991102 w 2500615"/>
                <a:gd name="connsiteY3" fmla="*/ 161875 h 1638000"/>
                <a:gd name="connsiteX4" fmla="*/ 1266502 w 2500615"/>
                <a:gd name="connsiteY4" fmla="*/ 437275 h 1638000"/>
                <a:gd name="connsiteX5" fmla="*/ 1541902 w 2500615"/>
                <a:gd name="connsiteY5" fmla="*/ 161875 h 1638000"/>
                <a:gd name="connsiteX6" fmla="*/ 1494868 w 2500615"/>
                <a:gd name="connsiteY6" fmla="*/ 7896 h 1638000"/>
                <a:gd name="connsiteX7" fmla="*/ 1488353 w 2500615"/>
                <a:gd name="connsiteY7" fmla="*/ 0 h 1638000"/>
                <a:gd name="connsiteX8" fmla="*/ 2089806 w 2500615"/>
                <a:gd name="connsiteY8" fmla="*/ 0 h 1638000"/>
                <a:gd name="connsiteX9" fmla="*/ 2089806 w 2500615"/>
                <a:gd name="connsiteY9" fmla="*/ 580555 h 1638000"/>
                <a:gd name="connsiteX10" fmla="*/ 2118017 w 2500615"/>
                <a:gd name="connsiteY10" fmla="*/ 565243 h 1638000"/>
                <a:gd name="connsiteX11" fmla="*/ 2225215 w 2500615"/>
                <a:gd name="connsiteY11" fmla="*/ 543600 h 1638000"/>
                <a:gd name="connsiteX12" fmla="*/ 2500615 w 2500615"/>
                <a:gd name="connsiteY12" fmla="*/ 819000 h 1638000"/>
                <a:gd name="connsiteX13" fmla="*/ 2225215 w 2500615"/>
                <a:gd name="connsiteY13" fmla="*/ 1094400 h 1638000"/>
                <a:gd name="connsiteX14" fmla="*/ 2118017 w 2500615"/>
                <a:gd name="connsiteY14" fmla="*/ 1072758 h 1638000"/>
                <a:gd name="connsiteX15" fmla="*/ 2089806 w 2500615"/>
                <a:gd name="connsiteY15" fmla="*/ 1057446 h 1638000"/>
                <a:gd name="connsiteX16" fmla="*/ 2089806 w 2500615"/>
                <a:gd name="connsiteY16" fmla="*/ 1638000 h 1638000"/>
                <a:gd name="connsiteX17" fmla="*/ 455516 w 2500615"/>
                <a:gd name="connsiteY17" fmla="*/ 1638000 h 1638000"/>
                <a:gd name="connsiteX18" fmla="*/ 455516 w 2500615"/>
                <a:gd name="connsiteY18" fmla="*/ 1025800 h 1638000"/>
                <a:gd name="connsiteX19" fmla="*/ 429378 w 2500615"/>
                <a:gd name="connsiteY19" fmla="*/ 1047366 h 1638000"/>
                <a:gd name="connsiteX20" fmla="*/ 275400 w 2500615"/>
                <a:gd name="connsiteY20" fmla="*/ 1094400 h 1638000"/>
                <a:gd name="connsiteX21" fmla="*/ 0 w 2500615"/>
                <a:gd name="connsiteY21" fmla="*/ 819000 h 1638000"/>
                <a:gd name="connsiteX22" fmla="*/ 275400 w 2500615"/>
                <a:gd name="connsiteY22" fmla="*/ 543600 h 1638000"/>
                <a:gd name="connsiteX23" fmla="*/ 429378 w 2500615"/>
                <a:gd name="connsiteY23" fmla="*/ 590634 h 1638000"/>
                <a:gd name="connsiteX24" fmla="*/ 455516 w 2500615"/>
                <a:gd name="connsiteY24" fmla="*/ 612199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00615" h="1638000">
                  <a:moveTo>
                    <a:pt x="455516" y="0"/>
                  </a:moveTo>
                  <a:lnTo>
                    <a:pt x="1044651" y="0"/>
                  </a:lnTo>
                  <a:lnTo>
                    <a:pt x="1038136" y="7896"/>
                  </a:lnTo>
                  <a:cubicBezTo>
                    <a:pt x="1008441" y="51850"/>
                    <a:pt x="991102" y="104838"/>
                    <a:pt x="991102" y="161875"/>
                  </a:cubicBezTo>
                  <a:cubicBezTo>
                    <a:pt x="991102" y="313974"/>
                    <a:pt x="1114403" y="437275"/>
                    <a:pt x="1266502" y="437275"/>
                  </a:cubicBezTo>
                  <a:cubicBezTo>
                    <a:pt x="1418601" y="437275"/>
                    <a:pt x="1541902" y="313974"/>
                    <a:pt x="1541902" y="161875"/>
                  </a:cubicBezTo>
                  <a:cubicBezTo>
                    <a:pt x="1541902" y="104838"/>
                    <a:pt x="1524563" y="51850"/>
                    <a:pt x="1494868" y="7896"/>
                  </a:cubicBezTo>
                  <a:lnTo>
                    <a:pt x="1488353" y="0"/>
                  </a:lnTo>
                  <a:lnTo>
                    <a:pt x="2089806" y="0"/>
                  </a:lnTo>
                  <a:lnTo>
                    <a:pt x="2089806" y="580555"/>
                  </a:lnTo>
                  <a:lnTo>
                    <a:pt x="2118017" y="565243"/>
                  </a:lnTo>
                  <a:cubicBezTo>
                    <a:pt x="2150965" y="551307"/>
                    <a:pt x="2187190" y="543600"/>
                    <a:pt x="2225215" y="543600"/>
                  </a:cubicBezTo>
                  <a:cubicBezTo>
                    <a:pt x="2377314" y="543600"/>
                    <a:pt x="2500615" y="666901"/>
                    <a:pt x="2500615" y="819000"/>
                  </a:cubicBezTo>
                  <a:cubicBezTo>
                    <a:pt x="2500615" y="971099"/>
                    <a:pt x="2377314" y="1094400"/>
                    <a:pt x="2225215" y="1094400"/>
                  </a:cubicBezTo>
                  <a:cubicBezTo>
                    <a:pt x="2187190" y="1094400"/>
                    <a:pt x="2150965" y="1086694"/>
                    <a:pt x="2118017" y="1072758"/>
                  </a:cubicBezTo>
                  <a:lnTo>
                    <a:pt x="2089806" y="1057446"/>
                  </a:lnTo>
                  <a:lnTo>
                    <a:pt x="2089806" y="1638000"/>
                  </a:lnTo>
                  <a:lnTo>
                    <a:pt x="455516" y="1638000"/>
                  </a:lnTo>
                  <a:lnTo>
                    <a:pt x="455516" y="1025800"/>
                  </a:lnTo>
                  <a:lnTo>
                    <a:pt x="429378" y="1047366"/>
                  </a:lnTo>
                  <a:cubicBezTo>
                    <a:pt x="385424" y="1077061"/>
                    <a:pt x="332437" y="1094400"/>
                    <a:pt x="275400" y="1094400"/>
                  </a:cubicBezTo>
                  <a:cubicBezTo>
                    <a:pt x="123301" y="1094400"/>
                    <a:pt x="0" y="971099"/>
                    <a:pt x="0" y="819000"/>
                  </a:cubicBezTo>
                  <a:cubicBezTo>
                    <a:pt x="0" y="666901"/>
                    <a:pt x="123301" y="543600"/>
                    <a:pt x="275400" y="543600"/>
                  </a:cubicBezTo>
                  <a:cubicBezTo>
                    <a:pt x="332437" y="543600"/>
                    <a:pt x="385424" y="560939"/>
                    <a:pt x="429378" y="590634"/>
                  </a:cubicBezTo>
                  <a:lnTo>
                    <a:pt x="455516" y="612199"/>
                  </a:lnTo>
                  <a:close/>
                </a:path>
              </a:pathLst>
            </a:custGeom>
            <a:solidFill>
              <a:srgbClr val="EA423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61714029-715C-A740-8CDE-80689AA8F9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4538" y="5084788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543600 h 1638000"/>
                <a:gd name="connsiteX2" fmla="*/ 1660428 w 2089806"/>
                <a:gd name="connsiteY2" fmla="*/ 590634 h 1638000"/>
                <a:gd name="connsiteX3" fmla="*/ 1634290 w 2089806"/>
                <a:gd name="connsiteY3" fmla="*/ 612200 h 1638000"/>
                <a:gd name="connsiteX4" fmla="*/ 1634290 w 2089806"/>
                <a:gd name="connsiteY4" fmla="*/ 0 h 1638000"/>
                <a:gd name="connsiteX5" fmla="*/ 0 w 2089806"/>
                <a:gd name="connsiteY5" fmla="*/ 0 h 1638000"/>
                <a:gd name="connsiteX6" fmla="*/ 0 w 2089806"/>
                <a:gd name="connsiteY6" fmla="*/ 576696 h 1638000"/>
                <a:gd name="connsiteX7" fmla="*/ 27272 w 2089806"/>
                <a:gd name="connsiteY7" fmla="*/ 561893 h 1638000"/>
                <a:gd name="connsiteX8" fmla="*/ 134470 w 2089806"/>
                <a:gd name="connsiteY8" fmla="*/ 540251 h 1638000"/>
                <a:gd name="connsiteX9" fmla="*/ 409870 w 2089806"/>
                <a:gd name="connsiteY9" fmla="*/ 815651 h 1638000"/>
                <a:gd name="connsiteX10" fmla="*/ 134470 w 2089806"/>
                <a:gd name="connsiteY10" fmla="*/ 1091051 h 1638000"/>
                <a:gd name="connsiteX11" fmla="*/ 27272 w 2089806"/>
                <a:gd name="connsiteY11" fmla="*/ 1069409 h 1638000"/>
                <a:gd name="connsiteX12" fmla="*/ 0 w 2089806"/>
                <a:gd name="connsiteY12" fmla="*/ 1054606 h 1638000"/>
                <a:gd name="connsiteX13" fmla="*/ 0 w 2089806"/>
                <a:gd name="connsiteY13" fmla="*/ 1638000 h 1638000"/>
                <a:gd name="connsiteX14" fmla="*/ 601453 w 2089806"/>
                <a:gd name="connsiteY14" fmla="*/ 1638000 h 1638000"/>
                <a:gd name="connsiteX15" fmla="*/ 594938 w 2089806"/>
                <a:gd name="connsiteY15" fmla="*/ 1630104 h 1638000"/>
                <a:gd name="connsiteX16" fmla="*/ 547904 w 2089806"/>
                <a:gd name="connsiteY16" fmla="*/ 1476125 h 1638000"/>
                <a:gd name="connsiteX17" fmla="*/ 823304 w 2089806"/>
                <a:gd name="connsiteY17" fmla="*/ 1200725 h 1638000"/>
                <a:gd name="connsiteX18" fmla="*/ 1098704 w 2089806"/>
                <a:gd name="connsiteY18" fmla="*/ 1476125 h 1638000"/>
                <a:gd name="connsiteX19" fmla="*/ 1051670 w 2089806"/>
                <a:gd name="connsiteY19" fmla="*/ 1630104 h 1638000"/>
                <a:gd name="connsiteX20" fmla="*/ 1045155 w 2089806"/>
                <a:gd name="connsiteY20" fmla="*/ 1638000 h 1638000"/>
                <a:gd name="connsiteX21" fmla="*/ 1634290 w 2089806"/>
                <a:gd name="connsiteY21" fmla="*/ 1638000 h 1638000"/>
                <a:gd name="connsiteX22" fmla="*/ 1634290 w 2089806"/>
                <a:gd name="connsiteY22" fmla="*/ 1025801 h 1638000"/>
                <a:gd name="connsiteX23" fmla="*/ 1660428 w 2089806"/>
                <a:gd name="connsiteY23" fmla="*/ 1047366 h 1638000"/>
                <a:gd name="connsiteX24" fmla="*/ 1814406 w 2089806"/>
                <a:gd name="connsiteY24" fmla="*/ 1094400 h 1638000"/>
                <a:gd name="connsiteX25" fmla="*/ 2089806 w 2089806"/>
                <a:gd name="connsiteY25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666901"/>
                    <a:pt x="1966505" y="543600"/>
                    <a:pt x="1814406" y="543600"/>
                  </a:cubicBezTo>
                  <a:cubicBezTo>
                    <a:pt x="1757369" y="543600"/>
                    <a:pt x="1704382" y="560939"/>
                    <a:pt x="1660428" y="590634"/>
                  </a:cubicBezTo>
                  <a:lnTo>
                    <a:pt x="1634290" y="612200"/>
                  </a:lnTo>
                  <a:lnTo>
                    <a:pt x="1634290" y="0"/>
                  </a:lnTo>
                  <a:lnTo>
                    <a:pt x="0" y="0"/>
                  </a:lnTo>
                  <a:lnTo>
                    <a:pt x="0" y="576696"/>
                  </a:lnTo>
                  <a:lnTo>
                    <a:pt x="27272" y="561893"/>
                  </a:lnTo>
                  <a:cubicBezTo>
                    <a:pt x="60221" y="547957"/>
                    <a:pt x="96446" y="540251"/>
                    <a:pt x="134470" y="540251"/>
                  </a:cubicBezTo>
                  <a:cubicBezTo>
                    <a:pt x="286569" y="540251"/>
                    <a:pt x="409870" y="663552"/>
                    <a:pt x="409870" y="815651"/>
                  </a:cubicBezTo>
                  <a:cubicBezTo>
                    <a:pt x="409870" y="967750"/>
                    <a:pt x="286569" y="1091051"/>
                    <a:pt x="134470" y="1091051"/>
                  </a:cubicBezTo>
                  <a:cubicBezTo>
                    <a:pt x="96446" y="1091051"/>
                    <a:pt x="60221" y="1083345"/>
                    <a:pt x="27272" y="1069409"/>
                  </a:cubicBezTo>
                  <a:lnTo>
                    <a:pt x="0" y="1054606"/>
                  </a:lnTo>
                  <a:lnTo>
                    <a:pt x="0" y="1638000"/>
                  </a:lnTo>
                  <a:lnTo>
                    <a:pt x="601453" y="1638000"/>
                  </a:lnTo>
                  <a:lnTo>
                    <a:pt x="594938" y="1630104"/>
                  </a:lnTo>
                  <a:cubicBezTo>
                    <a:pt x="565243" y="1586150"/>
                    <a:pt x="547904" y="1533162"/>
                    <a:pt x="547904" y="1476125"/>
                  </a:cubicBezTo>
                  <a:cubicBezTo>
                    <a:pt x="547904" y="1324026"/>
                    <a:pt x="671205" y="1200725"/>
                    <a:pt x="823304" y="1200725"/>
                  </a:cubicBezTo>
                  <a:cubicBezTo>
                    <a:pt x="975403" y="1200725"/>
                    <a:pt x="1098704" y="1324026"/>
                    <a:pt x="1098704" y="1476125"/>
                  </a:cubicBezTo>
                  <a:cubicBezTo>
                    <a:pt x="1098704" y="1533162"/>
                    <a:pt x="1081365" y="1586150"/>
                    <a:pt x="1051670" y="1630104"/>
                  </a:cubicBezTo>
                  <a:lnTo>
                    <a:pt x="1045155" y="1638000"/>
                  </a:lnTo>
                  <a:lnTo>
                    <a:pt x="1634290" y="1638000"/>
                  </a:lnTo>
                  <a:lnTo>
                    <a:pt x="1634290" y="1025801"/>
                  </a:lnTo>
                  <a:lnTo>
                    <a:pt x="1660428" y="1047366"/>
                  </a:lnTo>
                  <a:cubicBezTo>
                    <a:pt x="1704382" y="1077061"/>
                    <a:pt x="1757369" y="1094400"/>
                    <a:pt x="1814406" y="1094400"/>
                  </a:cubicBezTo>
                  <a:cubicBezTo>
                    <a:pt x="1966505" y="1094400"/>
                    <a:pt x="2089806" y="971099"/>
                    <a:pt x="2089806" y="81900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160F511-C381-1045-AE9B-51B5CF96417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16443" y="3236479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543600 h 1638000"/>
                <a:gd name="connsiteX2" fmla="*/ 1660428 w 2089806"/>
                <a:gd name="connsiteY2" fmla="*/ 590634 h 1638000"/>
                <a:gd name="connsiteX3" fmla="*/ 1634290 w 2089806"/>
                <a:gd name="connsiteY3" fmla="*/ 612200 h 1638000"/>
                <a:gd name="connsiteX4" fmla="*/ 1634290 w 2089806"/>
                <a:gd name="connsiteY4" fmla="*/ 0 h 1638000"/>
                <a:gd name="connsiteX5" fmla="*/ 0 w 2089806"/>
                <a:gd name="connsiteY5" fmla="*/ 0 h 1638000"/>
                <a:gd name="connsiteX6" fmla="*/ 0 w 2089806"/>
                <a:gd name="connsiteY6" fmla="*/ 576696 h 1638000"/>
                <a:gd name="connsiteX7" fmla="*/ 27272 w 2089806"/>
                <a:gd name="connsiteY7" fmla="*/ 561893 h 1638000"/>
                <a:gd name="connsiteX8" fmla="*/ 134470 w 2089806"/>
                <a:gd name="connsiteY8" fmla="*/ 540251 h 1638000"/>
                <a:gd name="connsiteX9" fmla="*/ 409870 w 2089806"/>
                <a:gd name="connsiteY9" fmla="*/ 815651 h 1638000"/>
                <a:gd name="connsiteX10" fmla="*/ 134470 w 2089806"/>
                <a:gd name="connsiteY10" fmla="*/ 1091051 h 1638000"/>
                <a:gd name="connsiteX11" fmla="*/ 27272 w 2089806"/>
                <a:gd name="connsiteY11" fmla="*/ 1069409 h 1638000"/>
                <a:gd name="connsiteX12" fmla="*/ 0 w 2089806"/>
                <a:gd name="connsiteY12" fmla="*/ 1054606 h 1638000"/>
                <a:gd name="connsiteX13" fmla="*/ 0 w 2089806"/>
                <a:gd name="connsiteY13" fmla="*/ 1638000 h 1638000"/>
                <a:gd name="connsiteX14" fmla="*/ 601453 w 2089806"/>
                <a:gd name="connsiteY14" fmla="*/ 1638000 h 1638000"/>
                <a:gd name="connsiteX15" fmla="*/ 594938 w 2089806"/>
                <a:gd name="connsiteY15" fmla="*/ 1630104 h 1638000"/>
                <a:gd name="connsiteX16" fmla="*/ 547904 w 2089806"/>
                <a:gd name="connsiteY16" fmla="*/ 1476125 h 1638000"/>
                <a:gd name="connsiteX17" fmla="*/ 823304 w 2089806"/>
                <a:gd name="connsiteY17" fmla="*/ 1200725 h 1638000"/>
                <a:gd name="connsiteX18" fmla="*/ 1098704 w 2089806"/>
                <a:gd name="connsiteY18" fmla="*/ 1476125 h 1638000"/>
                <a:gd name="connsiteX19" fmla="*/ 1051670 w 2089806"/>
                <a:gd name="connsiteY19" fmla="*/ 1630104 h 1638000"/>
                <a:gd name="connsiteX20" fmla="*/ 1045155 w 2089806"/>
                <a:gd name="connsiteY20" fmla="*/ 1638000 h 1638000"/>
                <a:gd name="connsiteX21" fmla="*/ 1634290 w 2089806"/>
                <a:gd name="connsiteY21" fmla="*/ 1638000 h 1638000"/>
                <a:gd name="connsiteX22" fmla="*/ 1634290 w 2089806"/>
                <a:gd name="connsiteY22" fmla="*/ 1025801 h 1638000"/>
                <a:gd name="connsiteX23" fmla="*/ 1660428 w 2089806"/>
                <a:gd name="connsiteY23" fmla="*/ 1047366 h 1638000"/>
                <a:gd name="connsiteX24" fmla="*/ 1814406 w 2089806"/>
                <a:gd name="connsiteY24" fmla="*/ 1094400 h 1638000"/>
                <a:gd name="connsiteX25" fmla="*/ 2089806 w 2089806"/>
                <a:gd name="connsiteY25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666901"/>
                    <a:pt x="1966505" y="543600"/>
                    <a:pt x="1814406" y="543600"/>
                  </a:cubicBezTo>
                  <a:cubicBezTo>
                    <a:pt x="1757369" y="543600"/>
                    <a:pt x="1704382" y="560939"/>
                    <a:pt x="1660428" y="590634"/>
                  </a:cubicBezTo>
                  <a:lnTo>
                    <a:pt x="1634290" y="612200"/>
                  </a:lnTo>
                  <a:lnTo>
                    <a:pt x="1634290" y="0"/>
                  </a:lnTo>
                  <a:lnTo>
                    <a:pt x="0" y="0"/>
                  </a:lnTo>
                  <a:lnTo>
                    <a:pt x="0" y="576696"/>
                  </a:lnTo>
                  <a:lnTo>
                    <a:pt x="27272" y="561893"/>
                  </a:lnTo>
                  <a:cubicBezTo>
                    <a:pt x="60221" y="547957"/>
                    <a:pt x="96446" y="540251"/>
                    <a:pt x="134470" y="540251"/>
                  </a:cubicBezTo>
                  <a:cubicBezTo>
                    <a:pt x="286569" y="540251"/>
                    <a:pt x="409870" y="663552"/>
                    <a:pt x="409870" y="815651"/>
                  </a:cubicBezTo>
                  <a:cubicBezTo>
                    <a:pt x="409870" y="967750"/>
                    <a:pt x="286569" y="1091051"/>
                    <a:pt x="134470" y="1091051"/>
                  </a:cubicBezTo>
                  <a:cubicBezTo>
                    <a:pt x="96446" y="1091051"/>
                    <a:pt x="60221" y="1083345"/>
                    <a:pt x="27272" y="1069409"/>
                  </a:cubicBezTo>
                  <a:lnTo>
                    <a:pt x="0" y="1054606"/>
                  </a:lnTo>
                  <a:lnTo>
                    <a:pt x="0" y="1638000"/>
                  </a:lnTo>
                  <a:lnTo>
                    <a:pt x="601453" y="1638000"/>
                  </a:lnTo>
                  <a:lnTo>
                    <a:pt x="594938" y="1630104"/>
                  </a:lnTo>
                  <a:cubicBezTo>
                    <a:pt x="565243" y="1586150"/>
                    <a:pt x="547904" y="1533162"/>
                    <a:pt x="547904" y="1476125"/>
                  </a:cubicBezTo>
                  <a:cubicBezTo>
                    <a:pt x="547904" y="1324026"/>
                    <a:pt x="671205" y="1200725"/>
                    <a:pt x="823304" y="1200725"/>
                  </a:cubicBezTo>
                  <a:cubicBezTo>
                    <a:pt x="975403" y="1200725"/>
                    <a:pt x="1098704" y="1324026"/>
                    <a:pt x="1098704" y="1476125"/>
                  </a:cubicBezTo>
                  <a:cubicBezTo>
                    <a:pt x="1098704" y="1533162"/>
                    <a:pt x="1081365" y="1586150"/>
                    <a:pt x="1051670" y="1630104"/>
                  </a:cubicBezTo>
                  <a:lnTo>
                    <a:pt x="1045155" y="1638000"/>
                  </a:lnTo>
                  <a:lnTo>
                    <a:pt x="1634290" y="1638000"/>
                  </a:lnTo>
                  <a:lnTo>
                    <a:pt x="1634290" y="1025801"/>
                  </a:lnTo>
                  <a:lnTo>
                    <a:pt x="1660428" y="1047366"/>
                  </a:lnTo>
                  <a:cubicBezTo>
                    <a:pt x="1704382" y="1077061"/>
                    <a:pt x="1757369" y="1094400"/>
                    <a:pt x="1814406" y="1094400"/>
                  </a:cubicBezTo>
                  <a:cubicBezTo>
                    <a:pt x="1966505" y="1094400"/>
                    <a:pt x="2089806" y="971099"/>
                    <a:pt x="2089806" y="819000"/>
                  </a:cubicBezTo>
                  <a:close/>
                </a:path>
              </a:pathLst>
            </a:custGeom>
            <a:solidFill>
              <a:srgbClr val="FCBC0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19CA41F9-8D53-8C48-BBA0-D3259727117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09613" y="1583040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543600 h 1638000"/>
                <a:gd name="connsiteX2" fmla="*/ 1660428 w 2089806"/>
                <a:gd name="connsiteY2" fmla="*/ 590634 h 1638000"/>
                <a:gd name="connsiteX3" fmla="*/ 1634290 w 2089806"/>
                <a:gd name="connsiteY3" fmla="*/ 612200 h 1638000"/>
                <a:gd name="connsiteX4" fmla="*/ 1634290 w 2089806"/>
                <a:gd name="connsiteY4" fmla="*/ 0 h 1638000"/>
                <a:gd name="connsiteX5" fmla="*/ 0 w 2089806"/>
                <a:gd name="connsiteY5" fmla="*/ 0 h 1638000"/>
                <a:gd name="connsiteX6" fmla="*/ 0 w 2089806"/>
                <a:gd name="connsiteY6" fmla="*/ 576696 h 1638000"/>
                <a:gd name="connsiteX7" fmla="*/ 27272 w 2089806"/>
                <a:gd name="connsiteY7" fmla="*/ 561893 h 1638000"/>
                <a:gd name="connsiteX8" fmla="*/ 134470 w 2089806"/>
                <a:gd name="connsiteY8" fmla="*/ 540251 h 1638000"/>
                <a:gd name="connsiteX9" fmla="*/ 409870 w 2089806"/>
                <a:gd name="connsiteY9" fmla="*/ 815651 h 1638000"/>
                <a:gd name="connsiteX10" fmla="*/ 134470 w 2089806"/>
                <a:gd name="connsiteY10" fmla="*/ 1091051 h 1638000"/>
                <a:gd name="connsiteX11" fmla="*/ 27272 w 2089806"/>
                <a:gd name="connsiteY11" fmla="*/ 1069409 h 1638000"/>
                <a:gd name="connsiteX12" fmla="*/ 0 w 2089806"/>
                <a:gd name="connsiteY12" fmla="*/ 1054606 h 1638000"/>
                <a:gd name="connsiteX13" fmla="*/ 0 w 2089806"/>
                <a:gd name="connsiteY13" fmla="*/ 1638000 h 1638000"/>
                <a:gd name="connsiteX14" fmla="*/ 601453 w 2089806"/>
                <a:gd name="connsiteY14" fmla="*/ 1638000 h 1638000"/>
                <a:gd name="connsiteX15" fmla="*/ 594938 w 2089806"/>
                <a:gd name="connsiteY15" fmla="*/ 1630104 h 1638000"/>
                <a:gd name="connsiteX16" fmla="*/ 547904 w 2089806"/>
                <a:gd name="connsiteY16" fmla="*/ 1476125 h 1638000"/>
                <a:gd name="connsiteX17" fmla="*/ 823304 w 2089806"/>
                <a:gd name="connsiteY17" fmla="*/ 1200725 h 1638000"/>
                <a:gd name="connsiteX18" fmla="*/ 1098704 w 2089806"/>
                <a:gd name="connsiteY18" fmla="*/ 1476125 h 1638000"/>
                <a:gd name="connsiteX19" fmla="*/ 1051670 w 2089806"/>
                <a:gd name="connsiteY19" fmla="*/ 1630104 h 1638000"/>
                <a:gd name="connsiteX20" fmla="*/ 1045155 w 2089806"/>
                <a:gd name="connsiteY20" fmla="*/ 1638000 h 1638000"/>
                <a:gd name="connsiteX21" fmla="*/ 1634290 w 2089806"/>
                <a:gd name="connsiteY21" fmla="*/ 1638000 h 1638000"/>
                <a:gd name="connsiteX22" fmla="*/ 1634290 w 2089806"/>
                <a:gd name="connsiteY22" fmla="*/ 1025801 h 1638000"/>
                <a:gd name="connsiteX23" fmla="*/ 1660428 w 2089806"/>
                <a:gd name="connsiteY23" fmla="*/ 1047366 h 1638000"/>
                <a:gd name="connsiteX24" fmla="*/ 1814406 w 2089806"/>
                <a:gd name="connsiteY24" fmla="*/ 1094400 h 1638000"/>
                <a:gd name="connsiteX25" fmla="*/ 2089806 w 2089806"/>
                <a:gd name="connsiteY25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666901"/>
                    <a:pt x="1966505" y="543600"/>
                    <a:pt x="1814406" y="543600"/>
                  </a:cubicBezTo>
                  <a:cubicBezTo>
                    <a:pt x="1757369" y="543600"/>
                    <a:pt x="1704382" y="560939"/>
                    <a:pt x="1660428" y="590634"/>
                  </a:cubicBezTo>
                  <a:lnTo>
                    <a:pt x="1634290" y="612200"/>
                  </a:lnTo>
                  <a:lnTo>
                    <a:pt x="1634290" y="0"/>
                  </a:lnTo>
                  <a:lnTo>
                    <a:pt x="0" y="0"/>
                  </a:lnTo>
                  <a:lnTo>
                    <a:pt x="0" y="576696"/>
                  </a:lnTo>
                  <a:lnTo>
                    <a:pt x="27272" y="561893"/>
                  </a:lnTo>
                  <a:cubicBezTo>
                    <a:pt x="60221" y="547957"/>
                    <a:pt x="96446" y="540251"/>
                    <a:pt x="134470" y="540251"/>
                  </a:cubicBezTo>
                  <a:cubicBezTo>
                    <a:pt x="286569" y="540251"/>
                    <a:pt x="409870" y="663552"/>
                    <a:pt x="409870" y="815651"/>
                  </a:cubicBezTo>
                  <a:cubicBezTo>
                    <a:pt x="409870" y="967750"/>
                    <a:pt x="286569" y="1091051"/>
                    <a:pt x="134470" y="1091051"/>
                  </a:cubicBezTo>
                  <a:cubicBezTo>
                    <a:pt x="96446" y="1091051"/>
                    <a:pt x="60221" y="1083345"/>
                    <a:pt x="27272" y="1069409"/>
                  </a:cubicBezTo>
                  <a:lnTo>
                    <a:pt x="0" y="1054606"/>
                  </a:lnTo>
                  <a:lnTo>
                    <a:pt x="0" y="1638000"/>
                  </a:lnTo>
                  <a:lnTo>
                    <a:pt x="601453" y="1638000"/>
                  </a:lnTo>
                  <a:lnTo>
                    <a:pt x="594938" y="1630104"/>
                  </a:lnTo>
                  <a:cubicBezTo>
                    <a:pt x="565243" y="1586150"/>
                    <a:pt x="547904" y="1533162"/>
                    <a:pt x="547904" y="1476125"/>
                  </a:cubicBezTo>
                  <a:cubicBezTo>
                    <a:pt x="547904" y="1324026"/>
                    <a:pt x="671205" y="1200725"/>
                    <a:pt x="823304" y="1200725"/>
                  </a:cubicBezTo>
                  <a:cubicBezTo>
                    <a:pt x="975403" y="1200725"/>
                    <a:pt x="1098704" y="1324026"/>
                    <a:pt x="1098704" y="1476125"/>
                  </a:cubicBezTo>
                  <a:cubicBezTo>
                    <a:pt x="1098704" y="1533162"/>
                    <a:pt x="1081365" y="1586150"/>
                    <a:pt x="1051670" y="1630104"/>
                  </a:cubicBezTo>
                  <a:lnTo>
                    <a:pt x="1045155" y="1638000"/>
                  </a:lnTo>
                  <a:lnTo>
                    <a:pt x="1634290" y="1638000"/>
                  </a:lnTo>
                  <a:lnTo>
                    <a:pt x="1634290" y="1025801"/>
                  </a:lnTo>
                  <a:lnTo>
                    <a:pt x="1660428" y="1047366"/>
                  </a:lnTo>
                  <a:cubicBezTo>
                    <a:pt x="1704382" y="1077061"/>
                    <a:pt x="1757369" y="1094400"/>
                    <a:pt x="1814406" y="1094400"/>
                  </a:cubicBezTo>
                  <a:cubicBezTo>
                    <a:pt x="1966505" y="1094400"/>
                    <a:pt x="2089806" y="971099"/>
                    <a:pt x="2089806" y="81900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242F7659-DEC2-AE43-88A3-B651E3E474E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57255" y="-66677"/>
              <a:ext cx="2089806" cy="1638000"/>
            </a:xfrm>
            <a:custGeom>
              <a:avLst/>
              <a:gdLst>
                <a:gd name="connsiteX0" fmla="*/ 2089806 w 2089806"/>
                <a:gd name="connsiteY0" fmla="*/ 819000 h 1638000"/>
                <a:gd name="connsiteX1" fmla="*/ 1814406 w 2089806"/>
                <a:gd name="connsiteY1" fmla="*/ 1094400 h 1638000"/>
                <a:gd name="connsiteX2" fmla="*/ 1660428 w 2089806"/>
                <a:gd name="connsiteY2" fmla="*/ 1047366 h 1638000"/>
                <a:gd name="connsiteX3" fmla="*/ 1634290 w 2089806"/>
                <a:gd name="connsiteY3" fmla="*/ 1025801 h 1638000"/>
                <a:gd name="connsiteX4" fmla="*/ 1634290 w 2089806"/>
                <a:gd name="connsiteY4" fmla="*/ 1638000 h 1638000"/>
                <a:gd name="connsiteX5" fmla="*/ 1045155 w 2089806"/>
                <a:gd name="connsiteY5" fmla="*/ 1638000 h 1638000"/>
                <a:gd name="connsiteX6" fmla="*/ 1051670 w 2089806"/>
                <a:gd name="connsiteY6" fmla="*/ 1630104 h 1638000"/>
                <a:gd name="connsiteX7" fmla="*/ 1098704 w 2089806"/>
                <a:gd name="connsiteY7" fmla="*/ 1476125 h 1638000"/>
                <a:gd name="connsiteX8" fmla="*/ 823304 w 2089806"/>
                <a:gd name="connsiteY8" fmla="*/ 1200725 h 1638000"/>
                <a:gd name="connsiteX9" fmla="*/ 547904 w 2089806"/>
                <a:gd name="connsiteY9" fmla="*/ 1476125 h 1638000"/>
                <a:gd name="connsiteX10" fmla="*/ 594938 w 2089806"/>
                <a:gd name="connsiteY10" fmla="*/ 1630104 h 1638000"/>
                <a:gd name="connsiteX11" fmla="*/ 601453 w 2089806"/>
                <a:gd name="connsiteY11" fmla="*/ 1638000 h 1638000"/>
                <a:gd name="connsiteX12" fmla="*/ 0 w 2089806"/>
                <a:gd name="connsiteY12" fmla="*/ 1638000 h 1638000"/>
                <a:gd name="connsiteX13" fmla="*/ 0 w 2089806"/>
                <a:gd name="connsiteY13" fmla="*/ 0 h 1638000"/>
                <a:gd name="connsiteX14" fmla="*/ 594141 w 2089806"/>
                <a:gd name="connsiteY14" fmla="*/ 0 h 1638000"/>
                <a:gd name="connsiteX15" fmla="*/ 593687 w 2089806"/>
                <a:gd name="connsiteY15" fmla="*/ 551 h 1638000"/>
                <a:gd name="connsiteX16" fmla="*/ 546653 w 2089806"/>
                <a:gd name="connsiteY16" fmla="*/ 154529 h 1638000"/>
                <a:gd name="connsiteX17" fmla="*/ 822053 w 2089806"/>
                <a:gd name="connsiteY17" fmla="*/ 429929 h 1638000"/>
                <a:gd name="connsiteX18" fmla="*/ 1097453 w 2089806"/>
                <a:gd name="connsiteY18" fmla="*/ 154529 h 1638000"/>
                <a:gd name="connsiteX19" fmla="*/ 1050419 w 2089806"/>
                <a:gd name="connsiteY19" fmla="*/ 551 h 1638000"/>
                <a:gd name="connsiteX20" fmla="*/ 1049965 w 2089806"/>
                <a:gd name="connsiteY20" fmla="*/ 0 h 1638000"/>
                <a:gd name="connsiteX21" fmla="*/ 1634290 w 2089806"/>
                <a:gd name="connsiteY21" fmla="*/ 0 h 1638000"/>
                <a:gd name="connsiteX22" fmla="*/ 1634290 w 2089806"/>
                <a:gd name="connsiteY22" fmla="*/ 612200 h 1638000"/>
                <a:gd name="connsiteX23" fmla="*/ 1660428 w 2089806"/>
                <a:gd name="connsiteY23" fmla="*/ 590634 h 1638000"/>
                <a:gd name="connsiteX24" fmla="*/ 1814406 w 2089806"/>
                <a:gd name="connsiteY24" fmla="*/ 543600 h 1638000"/>
                <a:gd name="connsiteX25" fmla="*/ 2089806 w 2089806"/>
                <a:gd name="connsiteY25" fmla="*/ 819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89806" h="1638000">
                  <a:moveTo>
                    <a:pt x="2089806" y="819000"/>
                  </a:move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lnTo>
                    <a:pt x="0" y="0"/>
                  </a:lnTo>
                  <a:lnTo>
                    <a:pt x="594141" y="0"/>
                  </a:lnTo>
                  <a:lnTo>
                    <a:pt x="593687" y="551"/>
                  </a:lnTo>
                  <a:cubicBezTo>
                    <a:pt x="563992" y="44505"/>
                    <a:pt x="546653" y="97492"/>
                    <a:pt x="546653" y="154529"/>
                  </a:cubicBezTo>
                  <a:cubicBezTo>
                    <a:pt x="546653" y="306628"/>
                    <a:pt x="669954" y="429929"/>
                    <a:pt x="822053" y="429929"/>
                  </a:cubicBezTo>
                  <a:cubicBezTo>
                    <a:pt x="974152" y="429929"/>
                    <a:pt x="1097453" y="306628"/>
                    <a:pt x="1097453" y="154529"/>
                  </a:cubicBezTo>
                  <a:cubicBezTo>
                    <a:pt x="1097453" y="97492"/>
                    <a:pt x="1080114" y="44505"/>
                    <a:pt x="1050419" y="551"/>
                  </a:cubicBezTo>
                  <a:lnTo>
                    <a:pt x="1049965" y="0"/>
                  </a:ln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lose/>
                </a:path>
              </a:pathLst>
            </a:custGeom>
            <a:solidFill>
              <a:srgbClr val="4185F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1C5C10B5-8807-F04A-993C-B073177AD6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2392" y="-257459"/>
              <a:ext cx="2504139" cy="2054330"/>
            </a:xfrm>
            <a:custGeom>
              <a:avLst/>
              <a:gdLst>
                <a:gd name="connsiteX0" fmla="*/ 1246961 w 2504139"/>
                <a:gd name="connsiteY0" fmla="*/ 0 h 2054330"/>
                <a:gd name="connsiteX1" fmla="*/ 1522361 w 2504139"/>
                <a:gd name="connsiteY1" fmla="*/ 275400 h 2054330"/>
                <a:gd name="connsiteX2" fmla="*/ 1500719 w 2504139"/>
                <a:gd name="connsiteY2" fmla="*/ 382598 h 2054330"/>
                <a:gd name="connsiteX3" fmla="*/ 1482410 w 2504139"/>
                <a:gd name="connsiteY3" fmla="*/ 416330 h 2054330"/>
                <a:gd name="connsiteX4" fmla="*/ 2064106 w 2504139"/>
                <a:gd name="connsiteY4" fmla="*/ 416330 h 2054330"/>
                <a:gd name="connsiteX5" fmla="*/ 2064106 w 2504139"/>
                <a:gd name="connsiteY5" fmla="*/ 1015755 h 2054330"/>
                <a:gd name="connsiteX6" fmla="*/ 2074760 w 2504139"/>
                <a:gd name="connsiteY6" fmla="*/ 1006964 h 2054330"/>
                <a:gd name="connsiteX7" fmla="*/ 2228739 w 2504139"/>
                <a:gd name="connsiteY7" fmla="*/ 959930 h 2054330"/>
                <a:gd name="connsiteX8" fmla="*/ 2504139 w 2504139"/>
                <a:gd name="connsiteY8" fmla="*/ 1235330 h 2054330"/>
                <a:gd name="connsiteX9" fmla="*/ 2228739 w 2504139"/>
                <a:gd name="connsiteY9" fmla="*/ 1510730 h 2054330"/>
                <a:gd name="connsiteX10" fmla="*/ 2074760 w 2504139"/>
                <a:gd name="connsiteY10" fmla="*/ 1463696 h 2054330"/>
                <a:gd name="connsiteX11" fmla="*/ 2064106 w 2504139"/>
                <a:gd name="connsiteY11" fmla="*/ 1454905 h 2054330"/>
                <a:gd name="connsiteX12" fmla="*/ 2064106 w 2504139"/>
                <a:gd name="connsiteY12" fmla="*/ 2054330 h 2054330"/>
                <a:gd name="connsiteX13" fmla="*/ 429816 w 2504139"/>
                <a:gd name="connsiteY13" fmla="*/ 2054330 h 2054330"/>
                <a:gd name="connsiteX14" fmla="*/ 429816 w 2504139"/>
                <a:gd name="connsiteY14" fmla="*/ 1463335 h 2054330"/>
                <a:gd name="connsiteX15" fmla="*/ 429379 w 2504139"/>
                <a:gd name="connsiteY15" fmla="*/ 1463696 h 2054330"/>
                <a:gd name="connsiteX16" fmla="*/ 275400 w 2504139"/>
                <a:gd name="connsiteY16" fmla="*/ 1510730 h 2054330"/>
                <a:gd name="connsiteX17" fmla="*/ 0 w 2504139"/>
                <a:gd name="connsiteY17" fmla="*/ 1235330 h 2054330"/>
                <a:gd name="connsiteX18" fmla="*/ 275400 w 2504139"/>
                <a:gd name="connsiteY18" fmla="*/ 959930 h 2054330"/>
                <a:gd name="connsiteX19" fmla="*/ 429379 w 2504139"/>
                <a:gd name="connsiteY19" fmla="*/ 1006964 h 2054330"/>
                <a:gd name="connsiteX20" fmla="*/ 429816 w 2504139"/>
                <a:gd name="connsiteY20" fmla="*/ 1007325 h 2054330"/>
                <a:gd name="connsiteX21" fmla="*/ 429816 w 2504139"/>
                <a:gd name="connsiteY21" fmla="*/ 416330 h 2054330"/>
                <a:gd name="connsiteX22" fmla="*/ 1011513 w 2504139"/>
                <a:gd name="connsiteY22" fmla="*/ 416330 h 2054330"/>
                <a:gd name="connsiteX23" fmla="*/ 993203 w 2504139"/>
                <a:gd name="connsiteY23" fmla="*/ 382598 h 2054330"/>
                <a:gd name="connsiteX24" fmla="*/ 971561 w 2504139"/>
                <a:gd name="connsiteY24" fmla="*/ 275400 h 2054330"/>
                <a:gd name="connsiteX25" fmla="*/ 1246961 w 2504139"/>
                <a:gd name="connsiteY25" fmla="*/ 0 h 205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504139" h="2054330">
                  <a:moveTo>
                    <a:pt x="1246961" y="0"/>
                  </a:moveTo>
                  <a:cubicBezTo>
                    <a:pt x="1399060" y="0"/>
                    <a:pt x="1522361" y="123301"/>
                    <a:pt x="1522361" y="275400"/>
                  </a:cubicBezTo>
                  <a:cubicBezTo>
                    <a:pt x="1522361" y="313425"/>
                    <a:pt x="1514655" y="349650"/>
                    <a:pt x="1500719" y="382598"/>
                  </a:cubicBezTo>
                  <a:lnTo>
                    <a:pt x="1482410" y="416330"/>
                  </a:lnTo>
                  <a:lnTo>
                    <a:pt x="2064106" y="416330"/>
                  </a:lnTo>
                  <a:lnTo>
                    <a:pt x="2064106" y="1015755"/>
                  </a:lnTo>
                  <a:lnTo>
                    <a:pt x="2074760" y="1006964"/>
                  </a:lnTo>
                  <a:cubicBezTo>
                    <a:pt x="2118715" y="977269"/>
                    <a:pt x="2171702" y="959930"/>
                    <a:pt x="2228739" y="959930"/>
                  </a:cubicBezTo>
                  <a:cubicBezTo>
                    <a:pt x="2380838" y="959930"/>
                    <a:pt x="2504139" y="1083231"/>
                    <a:pt x="2504139" y="1235330"/>
                  </a:cubicBezTo>
                  <a:cubicBezTo>
                    <a:pt x="2504139" y="1387429"/>
                    <a:pt x="2380838" y="1510730"/>
                    <a:pt x="2228739" y="1510730"/>
                  </a:cubicBezTo>
                  <a:cubicBezTo>
                    <a:pt x="2171702" y="1510730"/>
                    <a:pt x="2118715" y="1493391"/>
                    <a:pt x="2074760" y="1463696"/>
                  </a:cubicBezTo>
                  <a:lnTo>
                    <a:pt x="2064106" y="1454905"/>
                  </a:lnTo>
                  <a:lnTo>
                    <a:pt x="2064106" y="2054330"/>
                  </a:lnTo>
                  <a:lnTo>
                    <a:pt x="429816" y="2054330"/>
                  </a:lnTo>
                  <a:lnTo>
                    <a:pt x="429816" y="1463335"/>
                  </a:lnTo>
                  <a:lnTo>
                    <a:pt x="429379" y="1463696"/>
                  </a:lnTo>
                  <a:cubicBezTo>
                    <a:pt x="385424" y="1493391"/>
                    <a:pt x="332437" y="1510730"/>
                    <a:pt x="275400" y="1510730"/>
                  </a:cubicBezTo>
                  <a:cubicBezTo>
                    <a:pt x="123301" y="1510730"/>
                    <a:pt x="0" y="1387429"/>
                    <a:pt x="0" y="1235330"/>
                  </a:cubicBezTo>
                  <a:cubicBezTo>
                    <a:pt x="0" y="1083231"/>
                    <a:pt x="123301" y="959930"/>
                    <a:pt x="275400" y="959930"/>
                  </a:cubicBezTo>
                  <a:cubicBezTo>
                    <a:pt x="332437" y="959930"/>
                    <a:pt x="385424" y="977269"/>
                    <a:pt x="429379" y="1006964"/>
                  </a:cubicBezTo>
                  <a:lnTo>
                    <a:pt x="429816" y="1007325"/>
                  </a:lnTo>
                  <a:lnTo>
                    <a:pt x="429816" y="416330"/>
                  </a:lnTo>
                  <a:lnTo>
                    <a:pt x="1011513" y="416330"/>
                  </a:lnTo>
                  <a:lnTo>
                    <a:pt x="993203" y="382598"/>
                  </a:lnTo>
                  <a:cubicBezTo>
                    <a:pt x="979267" y="349650"/>
                    <a:pt x="971561" y="313425"/>
                    <a:pt x="971561" y="275400"/>
                  </a:cubicBezTo>
                  <a:cubicBezTo>
                    <a:pt x="971561" y="123301"/>
                    <a:pt x="1094862" y="0"/>
                    <a:pt x="1246961" y="0"/>
                  </a:cubicBezTo>
                  <a:close/>
                </a:path>
              </a:pathLst>
            </a:custGeom>
            <a:solidFill>
              <a:srgbClr val="FCBC0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 dirty="0">
                <a:highlight>
                  <a:srgbClr val="FFFF00"/>
                </a:highlight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154FFEF-6317-9C41-92F3-115D34DEB2E7}"/>
              </a:ext>
            </a:extLst>
          </p:cNvPr>
          <p:cNvSpPr/>
          <p:nvPr/>
        </p:nvSpPr>
        <p:spPr>
          <a:xfrm>
            <a:off x="-86025" y="-2682719"/>
            <a:ext cx="18283218" cy="12775303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B014082-418F-0E48-96C6-9D1082AF013E}"/>
              </a:ext>
            </a:extLst>
          </p:cNvPr>
          <p:cNvSpPr>
            <a:spLocks noChangeAspect="1"/>
          </p:cNvSpPr>
          <p:nvPr/>
        </p:nvSpPr>
        <p:spPr>
          <a:xfrm>
            <a:off x="6342511" y="2540133"/>
            <a:ext cx="2972169" cy="2329600"/>
          </a:xfrm>
          <a:custGeom>
            <a:avLst/>
            <a:gdLst>
              <a:gd name="connsiteX0" fmla="*/ 0 w 2089806"/>
              <a:gd name="connsiteY0" fmla="*/ 0 h 1638000"/>
              <a:gd name="connsiteX1" fmla="*/ 1634290 w 2089806"/>
              <a:gd name="connsiteY1" fmla="*/ 0 h 1638000"/>
              <a:gd name="connsiteX2" fmla="*/ 1634290 w 2089806"/>
              <a:gd name="connsiteY2" fmla="*/ 612200 h 1638000"/>
              <a:gd name="connsiteX3" fmla="*/ 1660428 w 2089806"/>
              <a:gd name="connsiteY3" fmla="*/ 590634 h 1638000"/>
              <a:gd name="connsiteX4" fmla="*/ 1814406 w 2089806"/>
              <a:gd name="connsiteY4" fmla="*/ 543600 h 1638000"/>
              <a:gd name="connsiteX5" fmla="*/ 2089806 w 2089806"/>
              <a:gd name="connsiteY5" fmla="*/ 819000 h 1638000"/>
              <a:gd name="connsiteX6" fmla="*/ 1814406 w 2089806"/>
              <a:gd name="connsiteY6" fmla="*/ 1094400 h 1638000"/>
              <a:gd name="connsiteX7" fmla="*/ 1660428 w 2089806"/>
              <a:gd name="connsiteY7" fmla="*/ 1047366 h 1638000"/>
              <a:gd name="connsiteX8" fmla="*/ 1634290 w 2089806"/>
              <a:gd name="connsiteY8" fmla="*/ 1025801 h 1638000"/>
              <a:gd name="connsiteX9" fmla="*/ 1634290 w 2089806"/>
              <a:gd name="connsiteY9" fmla="*/ 1638000 h 1638000"/>
              <a:gd name="connsiteX10" fmla="*/ 1045155 w 2089806"/>
              <a:gd name="connsiteY10" fmla="*/ 1638000 h 1638000"/>
              <a:gd name="connsiteX11" fmla="*/ 1051670 w 2089806"/>
              <a:gd name="connsiteY11" fmla="*/ 1630104 h 1638000"/>
              <a:gd name="connsiteX12" fmla="*/ 1098704 w 2089806"/>
              <a:gd name="connsiteY12" fmla="*/ 1476125 h 1638000"/>
              <a:gd name="connsiteX13" fmla="*/ 823304 w 2089806"/>
              <a:gd name="connsiteY13" fmla="*/ 1200725 h 1638000"/>
              <a:gd name="connsiteX14" fmla="*/ 547904 w 2089806"/>
              <a:gd name="connsiteY14" fmla="*/ 1476125 h 1638000"/>
              <a:gd name="connsiteX15" fmla="*/ 594938 w 2089806"/>
              <a:gd name="connsiteY15" fmla="*/ 1630104 h 1638000"/>
              <a:gd name="connsiteX16" fmla="*/ 601453 w 2089806"/>
              <a:gd name="connsiteY16" fmla="*/ 1638000 h 1638000"/>
              <a:gd name="connsiteX17" fmla="*/ 0 w 2089806"/>
              <a:gd name="connsiteY17" fmla="*/ 1638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89806" h="1638000">
                <a:moveTo>
                  <a:pt x="0" y="0"/>
                </a:move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close/>
              </a:path>
            </a:pathLst>
          </a:custGeom>
          <a:solidFill>
            <a:srgbClr val="EBF1F8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460800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120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C1EB182-AE85-064D-AE40-F6C9632E41FD}"/>
              </a:ext>
            </a:extLst>
          </p:cNvPr>
          <p:cNvSpPr>
            <a:spLocks noChangeAspect="1"/>
          </p:cNvSpPr>
          <p:nvPr/>
        </p:nvSpPr>
        <p:spPr>
          <a:xfrm rot="5400000">
            <a:off x="8352531" y="2875553"/>
            <a:ext cx="2972169" cy="2329600"/>
          </a:xfrm>
          <a:custGeom>
            <a:avLst/>
            <a:gdLst>
              <a:gd name="connsiteX0" fmla="*/ 0 w 2089806"/>
              <a:gd name="connsiteY0" fmla="*/ 0 h 1638000"/>
              <a:gd name="connsiteX1" fmla="*/ 1634290 w 2089806"/>
              <a:gd name="connsiteY1" fmla="*/ 0 h 1638000"/>
              <a:gd name="connsiteX2" fmla="*/ 1634290 w 2089806"/>
              <a:gd name="connsiteY2" fmla="*/ 612200 h 1638000"/>
              <a:gd name="connsiteX3" fmla="*/ 1660428 w 2089806"/>
              <a:gd name="connsiteY3" fmla="*/ 590634 h 1638000"/>
              <a:gd name="connsiteX4" fmla="*/ 1814406 w 2089806"/>
              <a:gd name="connsiteY4" fmla="*/ 543600 h 1638000"/>
              <a:gd name="connsiteX5" fmla="*/ 2089806 w 2089806"/>
              <a:gd name="connsiteY5" fmla="*/ 819000 h 1638000"/>
              <a:gd name="connsiteX6" fmla="*/ 1814406 w 2089806"/>
              <a:gd name="connsiteY6" fmla="*/ 1094400 h 1638000"/>
              <a:gd name="connsiteX7" fmla="*/ 1660428 w 2089806"/>
              <a:gd name="connsiteY7" fmla="*/ 1047366 h 1638000"/>
              <a:gd name="connsiteX8" fmla="*/ 1634290 w 2089806"/>
              <a:gd name="connsiteY8" fmla="*/ 1025801 h 1638000"/>
              <a:gd name="connsiteX9" fmla="*/ 1634290 w 2089806"/>
              <a:gd name="connsiteY9" fmla="*/ 1638000 h 1638000"/>
              <a:gd name="connsiteX10" fmla="*/ 1045155 w 2089806"/>
              <a:gd name="connsiteY10" fmla="*/ 1638000 h 1638000"/>
              <a:gd name="connsiteX11" fmla="*/ 1051670 w 2089806"/>
              <a:gd name="connsiteY11" fmla="*/ 1630104 h 1638000"/>
              <a:gd name="connsiteX12" fmla="*/ 1098704 w 2089806"/>
              <a:gd name="connsiteY12" fmla="*/ 1476125 h 1638000"/>
              <a:gd name="connsiteX13" fmla="*/ 823304 w 2089806"/>
              <a:gd name="connsiteY13" fmla="*/ 1200725 h 1638000"/>
              <a:gd name="connsiteX14" fmla="*/ 547904 w 2089806"/>
              <a:gd name="connsiteY14" fmla="*/ 1476125 h 1638000"/>
              <a:gd name="connsiteX15" fmla="*/ 594938 w 2089806"/>
              <a:gd name="connsiteY15" fmla="*/ 1630104 h 1638000"/>
              <a:gd name="connsiteX16" fmla="*/ 601453 w 2089806"/>
              <a:gd name="connsiteY16" fmla="*/ 1638000 h 1638000"/>
              <a:gd name="connsiteX17" fmla="*/ 0 w 2089806"/>
              <a:gd name="connsiteY17" fmla="*/ 1638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89806" h="1638000">
                <a:moveTo>
                  <a:pt x="0" y="0"/>
                </a:move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close/>
              </a:path>
            </a:pathLst>
          </a:custGeom>
          <a:solidFill>
            <a:srgbClr val="BFD7F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0" tIns="65024" rIns="128000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A7B8644-9F3A-F043-9115-DCE28F861163}"/>
              </a:ext>
            </a:extLst>
          </p:cNvPr>
          <p:cNvSpPr>
            <a:spLocks noChangeAspect="1"/>
          </p:cNvSpPr>
          <p:nvPr/>
        </p:nvSpPr>
        <p:spPr>
          <a:xfrm rot="10800000">
            <a:off x="8031244" y="4883869"/>
            <a:ext cx="2972169" cy="2329600"/>
          </a:xfrm>
          <a:custGeom>
            <a:avLst/>
            <a:gdLst>
              <a:gd name="connsiteX0" fmla="*/ 0 w 2089806"/>
              <a:gd name="connsiteY0" fmla="*/ 0 h 1638000"/>
              <a:gd name="connsiteX1" fmla="*/ 1634290 w 2089806"/>
              <a:gd name="connsiteY1" fmla="*/ 0 h 1638000"/>
              <a:gd name="connsiteX2" fmla="*/ 1634290 w 2089806"/>
              <a:gd name="connsiteY2" fmla="*/ 612200 h 1638000"/>
              <a:gd name="connsiteX3" fmla="*/ 1660428 w 2089806"/>
              <a:gd name="connsiteY3" fmla="*/ 590634 h 1638000"/>
              <a:gd name="connsiteX4" fmla="*/ 1814406 w 2089806"/>
              <a:gd name="connsiteY4" fmla="*/ 543600 h 1638000"/>
              <a:gd name="connsiteX5" fmla="*/ 2089806 w 2089806"/>
              <a:gd name="connsiteY5" fmla="*/ 819000 h 1638000"/>
              <a:gd name="connsiteX6" fmla="*/ 1814406 w 2089806"/>
              <a:gd name="connsiteY6" fmla="*/ 1094400 h 1638000"/>
              <a:gd name="connsiteX7" fmla="*/ 1660428 w 2089806"/>
              <a:gd name="connsiteY7" fmla="*/ 1047366 h 1638000"/>
              <a:gd name="connsiteX8" fmla="*/ 1634290 w 2089806"/>
              <a:gd name="connsiteY8" fmla="*/ 1025801 h 1638000"/>
              <a:gd name="connsiteX9" fmla="*/ 1634290 w 2089806"/>
              <a:gd name="connsiteY9" fmla="*/ 1638000 h 1638000"/>
              <a:gd name="connsiteX10" fmla="*/ 1045155 w 2089806"/>
              <a:gd name="connsiteY10" fmla="*/ 1638000 h 1638000"/>
              <a:gd name="connsiteX11" fmla="*/ 1051670 w 2089806"/>
              <a:gd name="connsiteY11" fmla="*/ 1630104 h 1638000"/>
              <a:gd name="connsiteX12" fmla="*/ 1098704 w 2089806"/>
              <a:gd name="connsiteY12" fmla="*/ 1476125 h 1638000"/>
              <a:gd name="connsiteX13" fmla="*/ 823304 w 2089806"/>
              <a:gd name="connsiteY13" fmla="*/ 1200725 h 1638000"/>
              <a:gd name="connsiteX14" fmla="*/ 547904 w 2089806"/>
              <a:gd name="connsiteY14" fmla="*/ 1476125 h 1638000"/>
              <a:gd name="connsiteX15" fmla="*/ 594938 w 2089806"/>
              <a:gd name="connsiteY15" fmla="*/ 1630104 h 1638000"/>
              <a:gd name="connsiteX16" fmla="*/ 601453 w 2089806"/>
              <a:gd name="connsiteY16" fmla="*/ 1638000 h 1638000"/>
              <a:gd name="connsiteX17" fmla="*/ 0 w 2089806"/>
              <a:gd name="connsiteY17" fmla="*/ 1638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89806" h="1638000">
                <a:moveTo>
                  <a:pt x="0" y="0"/>
                </a:move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close/>
              </a:path>
            </a:pathLst>
          </a:custGeom>
          <a:solidFill>
            <a:srgbClr val="4C8DD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09AC2E6-A3A9-8848-B43D-AB72C51780B5}"/>
              </a:ext>
            </a:extLst>
          </p:cNvPr>
          <p:cNvSpPr>
            <a:spLocks noChangeAspect="1"/>
          </p:cNvSpPr>
          <p:nvPr/>
        </p:nvSpPr>
        <p:spPr>
          <a:xfrm rot="16200000">
            <a:off x="6015566" y="4561012"/>
            <a:ext cx="2972169" cy="2329600"/>
          </a:xfrm>
          <a:custGeom>
            <a:avLst/>
            <a:gdLst>
              <a:gd name="connsiteX0" fmla="*/ 0 w 2089806"/>
              <a:gd name="connsiteY0" fmla="*/ 0 h 1638000"/>
              <a:gd name="connsiteX1" fmla="*/ 1634290 w 2089806"/>
              <a:gd name="connsiteY1" fmla="*/ 0 h 1638000"/>
              <a:gd name="connsiteX2" fmla="*/ 1634290 w 2089806"/>
              <a:gd name="connsiteY2" fmla="*/ 612200 h 1638000"/>
              <a:gd name="connsiteX3" fmla="*/ 1660428 w 2089806"/>
              <a:gd name="connsiteY3" fmla="*/ 590634 h 1638000"/>
              <a:gd name="connsiteX4" fmla="*/ 1814406 w 2089806"/>
              <a:gd name="connsiteY4" fmla="*/ 543600 h 1638000"/>
              <a:gd name="connsiteX5" fmla="*/ 2089806 w 2089806"/>
              <a:gd name="connsiteY5" fmla="*/ 819000 h 1638000"/>
              <a:gd name="connsiteX6" fmla="*/ 1814406 w 2089806"/>
              <a:gd name="connsiteY6" fmla="*/ 1094400 h 1638000"/>
              <a:gd name="connsiteX7" fmla="*/ 1660428 w 2089806"/>
              <a:gd name="connsiteY7" fmla="*/ 1047366 h 1638000"/>
              <a:gd name="connsiteX8" fmla="*/ 1634290 w 2089806"/>
              <a:gd name="connsiteY8" fmla="*/ 1025801 h 1638000"/>
              <a:gd name="connsiteX9" fmla="*/ 1634290 w 2089806"/>
              <a:gd name="connsiteY9" fmla="*/ 1638000 h 1638000"/>
              <a:gd name="connsiteX10" fmla="*/ 1045155 w 2089806"/>
              <a:gd name="connsiteY10" fmla="*/ 1638000 h 1638000"/>
              <a:gd name="connsiteX11" fmla="*/ 1051670 w 2089806"/>
              <a:gd name="connsiteY11" fmla="*/ 1630104 h 1638000"/>
              <a:gd name="connsiteX12" fmla="*/ 1098704 w 2089806"/>
              <a:gd name="connsiteY12" fmla="*/ 1476125 h 1638000"/>
              <a:gd name="connsiteX13" fmla="*/ 823304 w 2089806"/>
              <a:gd name="connsiteY13" fmla="*/ 1200725 h 1638000"/>
              <a:gd name="connsiteX14" fmla="*/ 547904 w 2089806"/>
              <a:gd name="connsiteY14" fmla="*/ 1476125 h 1638000"/>
              <a:gd name="connsiteX15" fmla="*/ 594938 w 2089806"/>
              <a:gd name="connsiteY15" fmla="*/ 1630104 h 1638000"/>
              <a:gd name="connsiteX16" fmla="*/ 601453 w 2089806"/>
              <a:gd name="connsiteY16" fmla="*/ 1638000 h 1638000"/>
              <a:gd name="connsiteX17" fmla="*/ 0 w 2089806"/>
              <a:gd name="connsiteY17" fmla="*/ 1638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89806" h="1638000">
                <a:moveTo>
                  <a:pt x="0" y="0"/>
                </a:move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close/>
              </a:path>
            </a:pathLst>
          </a:custGeom>
          <a:solidFill>
            <a:srgbClr val="94BBE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FF0766-EB2C-7C44-9AAD-EE86C7E8C9B2}"/>
              </a:ext>
            </a:extLst>
          </p:cNvPr>
          <p:cNvGrpSpPr>
            <a:grpSpLocks noChangeAspect="1"/>
          </p:cNvGrpSpPr>
          <p:nvPr/>
        </p:nvGrpSpPr>
        <p:grpSpPr>
          <a:xfrm>
            <a:off x="2828562" y="197971"/>
            <a:ext cx="12282903" cy="1327771"/>
            <a:chOff x="1899138" y="1012625"/>
            <a:chExt cx="16854020" cy="17436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3E12027-B1D4-0F4B-8795-4261E602F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9138" y="1274311"/>
              <a:ext cx="4026278" cy="136099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3AF930D-3017-064D-B543-3E134429095D}"/>
                </a:ext>
              </a:extLst>
            </p:cNvPr>
            <p:cNvSpPr txBox="1"/>
            <p:nvPr/>
          </p:nvSpPr>
          <p:spPr>
            <a:xfrm>
              <a:off x="6371758" y="1012625"/>
              <a:ext cx="12381400" cy="1743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2249" tIns="72249" rIns="72249" bIns="72249" numCol="1" spcCol="38100" rtlCol="0" anchor="ctr">
              <a:spAutoFit/>
            </a:bodyPr>
            <a:lstStyle/>
            <a:p>
              <a:pPr defTabSz="830849"/>
              <a:r>
                <a:rPr lang="en-US" sz="768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Knowledge Graph</a:t>
              </a:r>
              <a:r>
                <a:rPr lang="en-US" sz="768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7388438-CD9A-354F-828C-5BC0730F640D}"/>
              </a:ext>
            </a:extLst>
          </p:cNvPr>
          <p:cNvGrpSpPr/>
          <p:nvPr/>
        </p:nvGrpSpPr>
        <p:grpSpPr>
          <a:xfrm>
            <a:off x="0" y="8759754"/>
            <a:ext cx="17340263" cy="1036490"/>
            <a:chOff x="0" y="8759754"/>
            <a:chExt cx="17340263" cy="1036490"/>
          </a:xfrm>
        </p:grpSpPr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15A840DC-59B0-EB4D-9EAA-4E7CB9EAD333}"/>
                </a:ext>
              </a:extLst>
            </p:cNvPr>
            <p:cNvSpPr/>
            <p:nvPr/>
          </p:nvSpPr>
          <p:spPr>
            <a:xfrm>
              <a:off x="0" y="8777688"/>
              <a:ext cx="17340263" cy="101855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7DBEDF8F-16AB-274D-AC1E-006781DE3B7C}"/>
                </a:ext>
              </a:extLst>
            </p:cNvPr>
            <p:cNvSpPr/>
            <p:nvPr/>
          </p:nvSpPr>
          <p:spPr>
            <a:xfrm>
              <a:off x="0" y="8759754"/>
              <a:ext cx="17340263" cy="1018556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pic>
          <p:nvPicPr>
            <p:cNvPr id="69" name="Macintosh HD:Users:rjw:Development:Data Liberate:images:Data_Liberate_Logo-200.png" descr="Macintosh HD:Users:rjw:Development:Data Liberate:images:Data_Liberate_Logo-200.png">
              <a:extLst>
                <a:ext uri="{FF2B5EF4-FFF2-40B4-BE49-F238E27FC236}">
                  <a16:creationId xmlns:a16="http://schemas.microsoft.com/office/drawing/2014/main" id="{FD668020-954F-5449-A2D4-FB13A904A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90581" y="8989135"/>
              <a:ext cx="1793880" cy="653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B6BF3C0-E0F5-5F45-A77F-38F3845CDF2E}"/>
              </a:ext>
            </a:extLst>
          </p:cNvPr>
          <p:cNvSpPr txBox="1"/>
          <p:nvPr/>
        </p:nvSpPr>
        <p:spPr>
          <a:xfrm>
            <a:off x="5171625" y="7500091"/>
            <a:ext cx="6997013" cy="1317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82" dirty="0"/>
              <a:t>A basic graph of entities (BIBFRAME)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434372E-6605-1745-B15A-01D18999A972}"/>
              </a:ext>
            </a:extLst>
          </p:cNvPr>
          <p:cNvSpPr txBox="1"/>
          <p:nvPr/>
        </p:nvSpPr>
        <p:spPr>
          <a:xfrm>
            <a:off x="4108070" y="1469119"/>
            <a:ext cx="912412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How do I get my stuff into it?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FD9BF20-1C75-5A45-81E9-2A1901860A0C}"/>
              </a:ext>
            </a:extLst>
          </p:cNvPr>
          <p:cNvSpPr txBox="1"/>
          <p:nvPr/>
        </p:nvSpPr>
        <p:spPr>
          <a:xfrm>
            <a:off x="6342512" y="2671249"/>
            <a:ext cx="2323937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bf:Work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 of Two Cities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FA202B4-37E9-FF4E-BB06-027C264D0733}"/>
              </a:ext>
            </a:extLst>
          </p:cNvPr>
          <p:cNvSpPr txBox="1"/>
          <p:nvPr/>
        </p:nvSpPr>
        <p:spPr>
          <a:xfrm>
            <a:off x="8926544" y="2671563"/>
            <a:ext cx="1837362" cy="646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bf:Instance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 of Two Cities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294AD1B-B5E1-BB4D-A42B-519AD431F4C5}"/>
              </a:ext>
            </a:extLst>
          </p:cNvPr>
          <p:cNvSpPr txBox="1"/>
          <p:nvPr/>
        </p:nvSpPr>
        <p:spPr>
          <a:xfrm>
            <a:off x="8666448" y="6552257"/>
            <a:ext cx="2329600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bf:Person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Charles Dickens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179E059-4E44-174E-B177-B226F370EC31}"/>
              </a:ext>
            </a:extLst>
          </p:cNvPr>
          <p:cNvSpPr txBox="1"/>
          <p:nvPr/>
        </p:nvSpPr>
        <p:spPr>
          <a:xfrm>
            <a:off x="7034215" y="6552012"/>
            <a:ext cx="934871" cy="646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bf:Place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Paris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9F074EA-1237-C44D-8E21-A61668465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B95B6-68ED-6746-8F16-8D9F419962E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" y="-8222"/>
            <a:ext cx="17319095" cy="87679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A9922-83EC-D146-A4F9-BDEE988A1D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548917" y="7990546"/>
            <a:ext cx="628245" cy="6853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7457C-954D-8A4E-9A33-335DF05A6220}"/>
              </a:ext>
            </a:extLst>
          </p:cNvPr>
          <p:cNvSpPr txBox="1"/>
          <p:nvPr/>
        </p:nvSpPr>
        <p:spPr>
          <a:xfrm>
            <a:off x="9177898" y="2464816"/>
            <a:ext cx="4464424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BIBFRAME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C91F8E-34EF-864F-812F-5F20785956F8}"/>
              </a:ext>
            </a:extLst>
          </p:cNvPr>
          <p:cNvSpPr txBox="1"/>
          <p:nvPr/>
        </p:nvSpPr>
        <p:spPr>
          <a:xfrm>
            <a:off x="4169849" y="2469223"/>
            <a:ext cx="4464424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Relevant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3E9C4D-4C36-594A-9DFD-0EDE3E9DE43E}"/>
              </a:ext>
            </a:extLst>
          </p:cNvPr>
          <p:cNvSpPr txBox="1"/>
          <p:nvPr/>
        </p:nvSpPr>
        <p:spPr>
          <a:xfrm>
            <a:off x="2181381" y="2469223"/>
            <a:ext cx="2733538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F4A6E3-544C-3447-9B71-E8081E5120AD}"/>
              </a:ext>
            </a:extLst>
          </p:cNvPr>
          <p:cNvSpPr txBox="1"/>
          <p:nvPr/>
        </p:nvSpPr>
        <p:spPr>
          <a:xfrm>
            <a:off x="7809977" y="2470244"/>
            <a:ext cx="1720312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A40E2A-A24F-4D4D-B6E3-2C5C9DFDCEDF}"/>
              </a:ext>
            </a:extLst>
          </p:cNvPr>
          <p:cNvSpPr txBox="1"/>
          <p:nvPr/>
        </p:nvSpPr>
        <p:spPr>
          <a:xfrm>
            <a:off x="3961338" y="3466197"/>
            <a:ext cx="7640452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Beyond our Walls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9D31E5-4797-464F-B414-64B01AE83720}"/>
              </a:ext>
            </a:extLst>
          </p:cNvPr>
          <p:cNvSpPr txBox="1"/>
          <p:nvPr/>
        </p:nvSpPr>
        <p:spPr>
          <a:xfrm>
            <a:off x="11267581" y="3451361"/>
            <a:ext cx="870292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4294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B95B6-68ED-6746-8F16-8D9F419962E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" y="-8222"/>
            <a:ext cx="17319095" cy="8767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A40E2A-A24F-4D4D-B6E3-2C5C9DFDCEDF}"/>
              </a:ext>
            </a:extLst>
          </p:cNvPr>
          <p:cNvSpPr txBox="1"/>
          <p:nvPr/>
        </p:nvSpPr>
        <p:spPr>
          <a:xfrm>
            <a:off x="3959875" y="3483398"/>
            <a:ext cx="7640452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Beyond our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7457C-954D-8A4E-9A33-335DF05A6220}"/>
              </a:ext>
            </a:extLst>
          </p:cNvPr>
          <p:cNvSpPr txBox="1"/>
          <p:nvPr/>
        </p:nvSpPr>
        <p:spPr>
          <a:xfrm>
            <a:off x="2927885" y="2479094"/>
            <a:ext cx="4464424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BIBFRAME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C91F8E-34EF-864F-812F-5F20785956F8}"/>
              </a:ext>
            </a:extLst>
          </p:cNvPr>
          <p:cNvSpPr txBox="1"/>
          <p:nvPr/>
        </p:nvSpPr>
        <p:spPr>
          <a:xfrm>
            <a:off x="9594585" y="2467393"/>
            <a:ext cx="4464424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Relevant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F4A6E3-544C-3447-9B71-E8081E5120AD}"/>
              </a:ext>
            </a:extLst>
          </p:cNvPr>
          <p:cNvSpPr txBox="1"/>
          <p:nvPr/>
        </p:nvSpPr>
        <p:spPr>
          <a:xfrm>
            <a:off x="7045595" y="2480379"/>
            <a:ext cx="1720312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119CD2-9974-7D45-A99E-222EC5E7D7B0}"/>
              </a:ext>
            </a:extLst>
          </p:cNvPr>
          <p:cNvSpPr txBox="1"/>
          <p:nvPr/>
        </p:nvSpPr>
        <p:spPr>
          <a:xfrm>
            <a:off x="8049610" y="2423734"/>
            <a:ext cx="223221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51AC09-EAF6-534B-8903-54E6D849D1D9}"/>
              </a:ext>
            </a:extLst>
          </p:cNvPr>
          <p:cNvSpPr txBox="1"/>
          <p:nvPr/>
        </p:nvSpPr>
        <p:spPr>
          <a:xfrm>
            <a:off x="10998646" y="3451361"/>
            <a:ext cx="870292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500" b="1" dirty="0">
                <a:solidFill>
                  <a:schemeClr val="bg1"/>
                </a:solidFill>
              </a:rPr>
              <a:t>*</a:t>
            </a:r>
            <a:endParaRPr kumimoji="0" lang="en-US" sz="6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90BDF2-19F4-F740-BFD1-E4DD683DAF36}"/>
              </a:ext>
            </a:extLst>
          </p:cNvPr>
          <p:cNvSpPr txBox="1"/>
          <p:nvPr/>
        </p:nvSpPr>
        <p:spPr>
          <a:xfrm>
            <a:off x="11258974" y="7502971"/>
            <a:ext cx="9842159" cy="84125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*Of Cultural heritage</a:t>
            </a:r>
          </a:p>
        </p:txBody>
      </p:sp>
    </p:spTree>
    <p:extLst>
      <p:ext uri="{BB962C8B-B14F-4D97-AF65-F5344CB8AC3E}">
        <p14:creationId xmlns:p14="http://schemas.microsoft.com/office/powerpoint/2010/main" val="781790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0189AD-DE6B-2B49-BA73-8082138F1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3" y="0"/>
            <a:ext cx="17310100" cy="877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74D81-DA9C-764D-8CEF-E0A578E69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136"/>
            <a:ext cx="17310100" cy="8775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7D925E-1931-6C44-B1BA-0DFB0DB7A7A0}"/>
              </a:ext>
            </a:extLst>
          </p:cNvPr>
          <p:cNvSpPr txBox="1"/>
          <p:nvPr/>
        </p:nvSpPr>
        <p:spPr>
          <a:xfrm>
            <a:off x="5083280" y="1624724"/>
            <a:ext cx="7640452" cy="2103140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Where are our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500" b="1" dirty="0">
                <a:solidFill>
                  <a:schemeClr val="bg1"/>
                </a:solidFill>
              </a:rPr>
              <a:t>users?</a:t>
            </a:r>
            <a:endParaRPr kumimoji="0" lang="en-US" sz="6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123CE5-3161-FB49-AF59-C7F9A02EE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7810">
            <a:off x="563342" y="466501"/>
            <a:ext cx="2934278" cy="156868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4A4B12-4F15-E441-897D-6D6CA5E6A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96" b="94955" l="754" r="97613">
                        <a14:foregroundMark x1="2513" y1="11276" x2="3769" y2="73591"/>
                        <a14:foregroundMark x1="3769" y1="73591" x2="5779" y2="84570"/>
                        <a14:foregroundMark x1="5779" y1="84570" x2="7412" y2="86944"/>
                        <a14:foregroundMark x1="40704" y1="27003" x2="41206" y2="38576"/>
                        <a14:foregroundMark x1="40606" y1="44214" x2="42085" y2="62611"/>
                        <a14:foregroundMark x1="40457" y1="42358" x2="40606" y2="44214"/>
                        <a14:foregroundMark x1="42085" y1="62611" x2="41457" y2="73887"/>
                        <a14:foregroundMark x1="41457" y1="73887" x2="46357" y2="76558"/>
                        <a14:foregroundMark x1="46357" y1="76558" x2="51256" y2="75371"/>
                        <a14:foregroundMark x1="51256" y1="75371" x2="53266" y2="64985"/>
                        <a14:foregroundMark x1="53266" y1="64985" x2="53392" y2="53116"/>
                        <a14:foregroundMark x1="53392" y1="53116" x2="48744" y2="48368"/>
                        <a14:foregroundMark x1="48744" y1="48368" x2="48492" y2="47181"/>
                        <a14:foregroundMark x1="7161" y1="84273" x2="12437" y2="81602"/>
                        <a14:foregroundMark x1="12437" y1="81602" x2="20980" y2="65875"/>
                        <a14:foregroundMark x1="20980" y1="65875" x2="23869" y2="56677"/>
                        <a14:foregroundMark x1="23869" y1="56677" x2="18719" y2="50742"/>
                        <a14:foregroundMark x1="18719" y1="50742" x2="14950" y2="50742"/>
                        <a14:foregroundMark x1="1131" y1="19585" x2="3769" y2="45697"/>
                        <a14:foregroundMark x1="3769" y1="45697" x2="1005" y2="68546"/>
                        <a14:foregroundMark x1="1005" y1="68546" x2="2010" y2="77745"/>
                        <a14:foregroundMark x1="8668" y1="94065" x2="8417" y2="95252"/>
                        <a14:foregroundMark x1="58543" y1="25816" x2="58543" y2="25816"/>
                        <a14:foregroundMark x1="59296" y1="44214" x2="60427" y2="75371"/>
                        <a14:foregroundMark x1="66332" y1="47181" x2="66834" y2="67359"/>
                        <a14:foregroundMark x1="84673" y1="48961" x2="84673" y2="60534"/>
                        <a14:foregroundMark x1="84673" y1="60534" x2="85930" y2="63501"/>
                        <a14:foregroundMark x1="97613" y1="49555" x2="97613" y2="55193"/>
                        <a14:backgroundMark x1="38945" y1="40356" x2="38945" y2="40356"/>
                        <a14:backgroundMark x1="38945" y1="40356" x2="39447" y2="43027"/>
                        <a14:backgroundMark x1="39447" y1="42136" x2="40201" y2="43027"/>
                        <a14:backgroundMark x1="39447" y1="44214" x2="39447" y2="44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2031">
            <a:off x="13884897" y="773649"/>
            <a:ext cx="3380971" cy="143139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511771-3099-C746-B93A-9EF04DEC17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2266" y1="37695" x2="22266" y2="37695"/>
                        <a14:foregroundMark x1="31641" y1="34375" x2="31641" y2="34375"/>
                        <a14:foregroundMark x1="43164" y1="37305" x2="43164" y2="37305"/>
                        <a14:foregroundMark x1="61719" y1="42969" x2="61719" y2="42969"/>
                        <a14:foregroundMark x1="76953" y1="36133" x2="76953" y2="36133"/>
                        <a14:foregroundMark x1="82617" y1="65039" x2="82617" y2="650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31728">
            <a:off x="14839963" y="5644643"/>
            <a:ext cx="2537097" cy="253709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AFB538-0C05-AD49-B32F-1201C861C2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94" b="89691" l="7414" r="95000">
                        <a14:foregroundMark x1="7414" y1="41237" x2="7414" y2="41237"/>
                        <a14:foregroundMark x1="30862" y1="58763" x2="30862" y2="58763"/>
                        <a14:foregroundMark x1="40517" y1="53866" x2="40517" y2="53866"/>
                        <a14:foregroundMark x1="59310" y1="44330" x2="59310" y2="44330"/>
                        <a14:foregroundMark x1="81207" y1="38918" x2="81207" y2="38918"/>
                        <a14:foregroundMark x1="94655" y1="38402" x2="94655" y2="38402"/>
                        <a14:foregroundMark x1="94310" y1="65464" x2="94310" y2="65464"/>
                        <a14:foregroundMark x1="95000" y1="41495" x2="95000" y2="41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54803">
            <a:off x="-323962" y="5645112"/>
            <a:ext cx="4025485" cy="269291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20675D-20B2-2A41-8B77-90AE060731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444" y1="34333" x2="52444" y2="3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3014" y="6943914"/>
            <a:ext cx="2474425" cy="247442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E47BAA-D32B-0D41-BCBA-C9CE1CAF95FE}"/>
              </a:ext>
            </a:extLst>
          </p:cNvPr>
          <p:cNvSpPr txBox="1"/>
          <p:nvPr/>
        </p:nvSpPr>
        <p:spPr>
          <a:xfrm>
            <a:off x="5083280" y="3783855"/>
            <a:ext cx="7640452" cy="2103140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500" b="1" dirty="0">
                <a:solidFill>
                  <a:schemeClr val="bg1"/>
                </a:solidFill>
              </a:rPr>
              <a:t>… m</a:t>
            </a: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ostly out of our reach …</a:t>
            </a:r>
          </a:p>
        </p:txBody>
      </p:sp>
    </p:spTree>
    <p:extLst>
      <p:ext uri="{BB962C8B-B14F-4D97-AF65-F5344CB8AC3E}">
        <p14:creationId xmlns:p14="http://schemas.microsoft.com/office/powerpoint/2010/main" val="375110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"/>
                                      </p:to>
                                    </p:set>
                                    <p:animEffect filter="image" prLst="opacity: 0.9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78DD6C8-BDA1-C84D-8904-85B854249A5F}"/>
              </a:ext>
            </a:extLst>
          </p:cNvPr>
          <p:cNvGrpSpPr/>
          <p:nvPr/>
        </p:nvGrpSpPr>
        <p:grpSpPr>
          <a:xfrm>
            <a:off x="6342511" y="2540133"/>
            <a:ext cx="2972169" cy="2329600"/>
            <a:chOff x="4459392" y="1786031"/>
            <a:chExt cx="2089806" cy="163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B014082-418F-0E48-96C6-9D1082AF01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9392" y="1786031"/>
              <a:ext cx="2089806" cy="1638000"/>
            </a:xfrm>
            <a:custGeom>
              <a:avLst/>
              <a:gdLst>
                <a:gd name="connsiteX0" fmla="*/ 0 w 2089806"/>
                <a:gd name="connsiteY0" fmla="*/ 0 h 1638000"/>
                <a:gd name="connsiteX1" fmla="*/ 1634290 w 2089806"/>
                <a:gd name="connsiteY1" fmla="*/ 0 h 1638000"/>
                <a:gd name="connsiteX2" fmla="*/ 1634290 w 2089806"/>
                <a:gd name="connsiteY2" fmla="*/ 612200 h 1638000"/>
                <a:gd name="connsiteX3" fmla="*/ 1660428 w 2089806"/>
                <a:gd name="connsiteY3" fmla="*/ 590634 h 1638000"/>
                <a:gd name="connsiteX4" fmla="*/ 1814406 w 2089806"/>
                <a:gd name="connsiteY4" fmla="*/ 543600 h 1638000"/>
                <a:gd name="connsiteX5" fmla="*/ 2089806 w 2089806"/>
                <a:gd name="connsiteY5" fmla="*/ 819000 h 1638000"/>
                <a:gd name="connsiteX6" fmla="*/ 1814406 w 2089806"/>
                <a:gd name="connsiteY6" fmla="*/ 1094400 h 1638000"/>
                <a:gd name="connsiteX7" fmla="*/ 1660428 w 2089806"/>
                <a:gd name="connsiteY7" fmla="*/ 1047366 h 1638000"/>
                <a:gd name="connsiteX8" fmla="*/ 1634290 w 2089806"/>
                <a:gd name="connsiteY8" fmla="*/ 1025801 h 1638000"/>
                <a:gd name="connsiteX9" fmla="*/ 1634290 w 2089806"/>
                <a:gd name="connsiteY9" fmla="*/ 1638000 h 1638000"/>
                <a:gd name="connsiteX10" fmla="*/ 1045155 w 2089806"/>
                <a:gd name="connsiteY10" fmla="*/ 1638000 h 1638000"/>
                <a:gd name="connsiteX11" fmla="*/ 1051670 w 2089806"/>
                <a:gd name="connsiteY11" fmla="*/ 1630104 h 1638000"/>
                <a:gd name="connsiteX12" fmla="*/ 1098704 w 2089806"/>
                <a:gd name="connsiteY12" fmla="*/ 1476125 h 1638000"/>
                <a:gd name="connsiteX13" fmla="*/ 823304 w 2089806"/>
                <a:gd name="connsiteY13" fmla="*/ 1200725 h 1638000"/>
                <a:gd name="connsiteX14" fmla="*/ 547904 w 2089806"/>
                <a:gd name="connsiteY14" fmla="*/ 1476125 h 1638000"/>
                <a:gd name="connsiteX15" fmla="*/ 594938 w 2089806"/>
                <a:gd name="connsiteY15" fmla="*/ 1630104 h 1638000"/>
                <a:gd name="connsiteX16" fmla="*/ 601453 w 2089806"/>
                <a:gd name="connsiteY16" fmla="*/ 1638000 h 1638000"/>
                <a:gd name="connsiteX17" fmla="*/ 0 w 2089806"/>
                <a:gd name="connsiteY17" fmla="*/ 1638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9806" h="1638000">
                  <a:moveTo>
                    <a:pt x="0" y="0"/>
                  </a:move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close/>
                </a:path>
              </a:pathLst>
            </a:custGeom>
            <a:solidFill>
              <a:srgbClr val="EBF1F8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460800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120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60E60D-7938-9D41-A56B-E8018EDB8CA5}"/>
                </a:ext>
              </a:extLst>
            </p:cNvPr>
            <p:cNvSpPr txBox="1"/>
            <p:nvPr/>
          </p:nvSpPr>
          <p:spPr>
            <a:xfrm>
              <a:off x="4459393" y="1878222"/>
              <a:ext cx="1634018" cy="454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bf:Work</a:t>
              </a:r>
              <a:endPara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Tale of Two Cities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0AD4721-99F8-2A43-9FF4-75C50995D2AF}"/>
              </a:ext>
            </a:extLst>
          </p:cNvPr>
          <p:cNvGrpSpPr/>
          <p:nvPr/>
        </p:nvGrpSpPr>
        <p:grpSpPr>
          <a:xfrm>
            <a:off x="8673815" y="2554268"/>
            <a:ext cx="2329600" cy="2972169"/>
            <a:chOff x="6098589" y="1795970"/>
            <a:chExt cx="1638000" cy="208980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C1EB182-AE85-064D-AE40-F6C9632E41F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872686" y="2021873"/>
              <a:ext cx="2089806" cy="1638000"/>
            </a:xfrm>
            <a:custGeom>
              <a:avLst/>
              <a:gdLst>
                <a:gd name="connsiteX0" fmla="*/ 0 w 2089806"/>
                <a:gd name="connsiteY0" fmla="*/ 0 h 1638000"/>
                <a:gd name="connsiteX1" fmla="*/ 1634290 w 2089806"/>
                <a:gd name="connsiteY1" fmla="*/ 0 h 1638000"/>
                <a:gd name="connsiteX2" fmla="*/ 1634290 w 2089806"/>
                <a:gd name="connsiteY2" fmla="*/ 612200 h 1638000"/>
                <a:gd name="connsiteX3" fmla="*/ 1660428 w 2089806"/>
                <a:gd name="connsiteY3" fmla="*/ 590634 h 1638000"/>
                <a:gd name="connsiteX4" fmla="*/ 1814406 w 2089806"/>
                <a:gd name="connsiteY4" fmla="*/ 543600 h 1638000"/>
                <a:gd name="connsiteX5" fmla="*/ 2089806 w 2089806"/>
                <a:gd name="connsiteY5" fmla="*/ 819000 h 1638000"/>
                <a:gd name="connsiteX6" fmla="*/ 1814406 w 2089806"/>
                <a:gd name="connsiteY6" fmla="*/ 1094400 h 1638000"/>
                <a:gd name="connsiteX7" fmla="*/ 1660428 w 2089806"/>
                <a:gd name="connsiteY7" fmla="*/ 1047366 h 1638000"/>
                <a:gd name="connsiteX8" fmla="*/ 1634290 w 2089806"/>
                <a:gd name="connsiteY8" fmla="*/ 1025801 h 1638000"/>
                <a:gd name="connsiteX9" fmla="*/ 1634290 w 2089806"/>
                <a:gd name="connsiteY9" fmla="*/ 1638000 h 1638000"/>
                <a:gd name="connsiteX10" fmla="*/ 1045155 w 2089806"/>
                <a:gd name="connsiteY10" fmla="*/ 1638000 h 1638000"/>
                <a:gd name="connsiteX11" fmla="*/ 1051670 w 2089806"/>
                <a:gd name="connsiteY11" fmla="*/ 1630104 h 1638000"/>
                <a:gd name="connsiteX12" fmla="*/ 1098704 w 2089806"/>
                <a:gd name="connsiteY12" fmla="*/ 1476125 h 1638000"/>
                <a:gd name="connsiteX13" fmla="*/ 823304 w 2089806"/>
                <a:gd name="connsiteY13" fmla="*/ 1200725 h 1638000"/>
                <a:gd name="connsiteX14" fmla="*/ 547904 w 2089806"/>
                <a:gd name="connsiteY14" fmla="*/ 1476125 h 1638000"/>
                <a:gd name="connsiteX15" fmla="*/ 594938 w 2089806"/>
                <a:gd name="connsiteY15" fmla="*/ 1630104 h 1638000"/>
                <a:gd name="connsiteX16" fmla="*/ 601453 w 2089806"/>
                <a:gd name="connsiteY16" fmla="*/ 1638000 h 1638000"/>
                <a:gd name="connsiteX17" fmla="*/ 0 w 2089806"/>
                <a:gd name="connsiteY17" fmla="*/ 1638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9806" h="1638000">
                  <a:moveTo>
                    <a:pt x="0" y="0"/>
                  </a:move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close/>
                </a:path>
              </a:pathLst>
            </a:custGeom>
            <a:solidFill>
              <a:srgbClr val="BFD7F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65024" rIns="128000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D46B3A-D220-5344-929B-02E874D198A2}"/>
                </a:ext>
              </a:extLst>
            </p:cNvPr>
            <p:cNvSpPr txBox="1"/>
            <p:nvPr/>
          </p:nvSpPr>
          <p:spPr>
            <a:xfrm>
              <a:off x="6276289" y="1878443"/>
              <a:ext cx="1291895" cy="454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bf:Instance</a:t>
              </a:r>
              <a:endPara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Tale of Two Cities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4FFCE-13BD-0443-9E32-413234A37152}"/>
              </a:ext>
            </a:extLst>
          </p:cNvPr>
          <p:cNvGrpSpPr/>
          <p:nvPr/>
        </p:nvGrpSpPr>
        <p:grpSpPr>
          <a:xfrm>
            <a:off x="8031244" y="4883869"/>
            <a:ext cx="2972169" cy="2329600"/>
            <a:chOff x="5646783" y="3433970"/>
            <a:chExt cx="2089806" cy="163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A7B8644-9F3A-F043-9115-DCE28F86116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46783" y="3433970"/>
              <a:ext cx="2089806" cy="1638000"/>
            </a:xfrm>
            <a:custGeom>
              <a:avLst/>
              <a:gdLst>
                <a:gd name="connsiteX0" fmla="*/ 0 w 2089806"/>
                <a:gd name="connsiteY0" fmla="*/ 0 h 1638000"/>
                <a:gd name="connsiteX1" fmla="*/ 1634290 w 2089806"/>
                <a:gd name="connsiteY1" fmla="*/ 0 h 1638000"/>
                <a:gd name="connsiteX2" fmla="*/ 1634290 w 2089806"/>
                <a:gd name="connsiteY2" fmla="*/ 612200 h 1638000"/>
                <a:gd name="connsiteX3" fmla="*/ 1660428 w 2089806"/>
                <a:gd name="connsiteY3" fmla="*/ 590634 h 1638000"/>
                <a:gd name="connsiteX4" fmla="*/ 1814406 w 2089806"/>
                <a:gd name="connsiteY4" fmla="*/ 543600 h 1638000"/>
                <a:gd name="connsiteX5" fmla="*/ 2089806 w 2089806"/>
                <a:gd name="connsiteY5" fmla="*/ 819000 h 1638000"/>
                <a:gd name="connsiteX6" fmla="*/ 1814406 w 2089806"/>
                <a:gd name="connsiteY6" fmla="*/ 1094400 h 1638000"/>
                <a:gd name="connsiteX7" fmla="*/ 1660428 w 2089806"/>
                <a:gd name="connsiteY7" fmla="*/ 1047366 h 1638000"/>
                <a:gd name="connsiteX8" fmla="*/ 1634290 w 2089806"/>
                <a:gd name="connsiteY8" fmla="*/ 1025801 h 1638000"/>
                <a:gd name="connsiteX9" fmla="*/ 1634290 w 2089806"/>
                <a:gd name="connsiteY9" fmla="*/ 1638000 h 1638000"/>
                <a:gd name="connsiteX10" fmla="*/ 1045155 w 2089806"/>
                <a:gd name="connsiteY10" fmla="*/ 1638000 h 1638000"/>
                <a:gd name="connsiteX11" fmla="*/ 1051670 w 2089806"/>
                <a:gd name="connsiteY11" fmla="*/ 1630104 h 1638000"/>
                <a:gd name="connsiteX12" fmla="*/ 1098704 w 2089806"/>
                <a:gd name="connsiteY12" fmla="*/ 1476125 h 1638000"/>
                <a:gd name="connsiteX13" fmla="*/ 823304 w 2089806"/>
                <a:gd name="connsiteY13" fmla="*/ 1200725 h 1638000"/>
                <a:gd name="connsiteX14" fmla="*/ 547904 w 2089806"/>
                <a:gd name="connsiteY14" fmla="*/ 1476125 h 1638000"/>
                <a:gd name="connsiteX15" fmla="*/ 594938 w 2089806"/>
                <a:gd name="connsiteY15" fmla="*/ 1630104 h 1638000"/>
                <a:gd name="connsiteX16" fmla="*/ 601453 w 2089806"/>
                <a:gd name="connsiteY16" fmla="*/ 1638000 h 1638000"/>
                <a:gd name="connsiteX17" fmla="*/ 0 w 2089806"/>
                <a:gd name="connsiteY17" fmla="*/ 1638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9806" h="1638000">
                  <a:moveTo>
                    <a:pt x="0" y="0"/>
                  </a:move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close/>
                </a:path>
              </a:pathLst>
            </a:custGeom>
            <a:solidFill>
              <a:srgbClr val="4C8DD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22D17F-5536-6246-A513-C2E73B769D46}"/>
                </a:ext>
              </a:extLst>
            </p:cNvPr>
            <p:cNvSpPr txBox="1"/>
            <p:nvPr/>
          </p:nvSpPr>
          <p:spPr>
            <a:xfrm>
              <a:off x="6093411" y="4607055"/>
              <a:ext cx="1638000" cy="454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bf:Person</a:t>
              </a:r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Charles Dickens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2C594C-A26F-B445-9D8E-42C9719497C7}"/>
              </a:ext>
            </a:extLst>
          </p:cNvPr>
          <p:cNvGrpSpPr/>
          <p:nvPr/>
        </p:nvGrpSpPr>
        <p:grpSpPr>
          <a:xfrm>
            <a:off x="6336850" y="4239727"/>
            <a:ext cx="2329600" cy="2972169"/>
            <a:chOff x="4455411" y="2981058"/>
            <a:chExt cx="1638000" cy="208980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09AC2E6-A3A9-8848-B43D-AB72C51780B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229508" y="3206961"/>
              <a:ext cx="2089806" cy="1638000"/>
            </a:xfrm>
            <a:custGeom>
              <a:avLst/>
              <a:gdLst>
                <a:gd name="connsiteX0" fmla="*/ 0 w 2089806"/>
                <a:gd name="connsiteY0" fmla="*/ 0 h 1638000"/>
                <a:gd name="connsiteX1" fmla="*/ 1634290 w 2089806"/>
                <a:gd name="connsiteY1" fmla="*/ 0 h 1638000"/>
                <a:gd name="connsiteX2" fmla="*/ 1634290 w 2089806"/>
                <a:gd name="connsiteY2" fmla="*/ 612200 h 1638000"/>
                <a:gd name="connsiteX3" fmla="*/ 1660428 w 2089806"/>
                <a:gd name="connsiteY3" fmla="*/ 590634 h 1638000"/>
                <a:gd name="connsiteX4" fmla="*/ 1814406 w 2089806"/>
                <a:gd name="connsiteY4" fmla="*/ 543600 h 1638000"/>
                <a:gd name="connsiteX5" fmla="*/ 2089806 w 2089806"/>
                <a:gd name="connsiteY5" fmla="*/ 819000 h 1638000"/>
                <a:gd name="connsiteX6" fmla="*/ 1814406 w 2089806"/>
                <a:gd name="connsiteY6" fmla="*/ 1094400 h 1638000"/>
                <a:gd name="connsiteX7" fmla="*/ 1660428 w 2089806"/>
                <a:gd name="connsiteY7" fmla="*/ 1047366 h 1638000"/>
                <a:gd name="connsiteX8" fmla="*/ 1634290 w 2089806"/>
                <a:gd name="connsiteY8" fmla="*/ 1025801 h 1638000"/>
                <a:gd name="connsiteX9" fmla="*/ 1634290 w 2089806"/>
                <a:gd name="connsiteY9" fmla="*/ 1638000 h 1638000"/>
                <a:gd name="connsiteX10" fmla="*/ 1045155 w 2089806"/>
                <a:gd name="connsiteY10" fmla="*/ 1638000 h 1638000"/>
                <a:gd name="connsiteX11" fmla="*/ 1051670 w 2089806"/>
                <a:gd name="connsiteY11" fmla="*/ 1630104 h 1638000"/>
                <a:gd name="connsiteX12" fmla="*/ 1098704 w 2089806"/>
                <a:gd name="connsiteY12" fmla="*/ 1476125 h 1638000"/>
                <a:gd name="connsiteX13" fmla="*/ 823304 w 2089806"/>
                <a:gd name="connsiteY13" fmla="*/ 1200725 h 1638000"/>
                <a:gd name="connsiteX14" fmla="*/ 547904 w 2089806"/>
                <a:gd name="connsiteY14" fmla="*/ 1476125 h 1638000"/>
                <a:gd name="connsiteX15" fmla="*/ 594938 w 2089806"/>
                <a:gd name="connsiteY15" fmla="*/ 1630104 h 1638000"/>
                <a:gd name="connsiteX16" fmla="*/ 601453 w 2089806"/>
                <a:gd name="connsiteY16" fmla="*/ 1638000 h 1638000"/>
                <a:gd name="connsiteX17" fmla="*/ 0 w 2089806"/>
                <a:gd name="connsiteY17" fmla="*/ 1638000 h 16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9806" h="1638000">
                  <a:moveTo>
                    <a:pt x="0" y="0"/>
                  </a:moveTo>
                  <a:lnTo>
                    <a:pt x="1634290" y="0"/>
                  </a:lnTo>
                  <a:lnTo>
                    <a:pt x="1634290" y="612200"/>
                  </a:lnTo>
                  <a:lnTo>
                    <a:pt x="1660428" y="590634"/>
                  </a:lnTo>
                  <a:cubicBezTo>
                    <a:pt x="1704382" y="560939"/>
                    <a:pt x="1757369" y="543600"/>
                    <a:pt x="1814406" y="543600"/>
                  </a:cubicBezTo>
                  <a:cubicBezTo>
                    <a:pt x="1966505" y="543600"/>
                    <a:pt x="2089806" y="666901"/>
                    <a:pt x="2089806" y="819000"/>
                  </a:cubicBezTo>
                  <a:cubicBezTo>
                    <a:pt x="2089806" y="971099"/>
                    <a:pt x="1966505" y="1094400"/>
                    <a:pt x="1814406" y="1094400"/>
                  </a:cubicBezTo>
                  <a:cubicBezTo>
                    <a:pt x="1757369" y="1094400"/>
                    <a:pt x="1704382" y="1077061"/>
                    <a:pt x="1660428" y="1047366"/>
                  </a:cubicBezTo>
                  <a:lnTo>
                    <a:pt x="1634290" y="1025801"/>
                  </a:lnTo>
                  <a:lnTo>
                    <a:pt x="1634290" y="1638000"/>
                  </a:lnTo>
                  <a:lnTo>
                    <a:pt x="1045155" y="1638000"/>
                  </a:lnTo>
                  <a:lnTo>
                    <a:pt x="1051670" y="1630104"/>
                  </a:lnTo>
                  <a:cubicBezTo>
                    <a:pt x="1081365" y="1586150"/>
                    <a:pt x="1098704" y="1533162"/>
                    <a:pt x="1098704" y="1476125"/>
                  </a:cubicBezTo>
                  <a:cubicBezTo>
                    <a:pt x="1098704" y="1324026"/>
                    <a:pt x="975403" y="1200725"/>
                    <a:pt x="823304" y="1200725"/>
                  </a:cubicBezTo>
                  <a:cubicBezTo>
                    <a:pt x="671205" y="1200725"/>
                    <a:pt x="547904" y="1324026"/>
                    <a:pt x="547904" y="1476125"/>
                  </a:cubicBezTo>
                  <a:cubicBezTo>
                    <a:pt x="547904" y="1533162"/>
                    <a:pt x="565243" y="1586150"/>
                    <a:pt x="594938" y="1630104"/>
                  </a:cubicBezTo>
                  <a:lnTo>
                    <a:pt x="601453" y="1638000"/>
                  </a:lnTo>
                  <a:lnTo>
                    <a:pt x="0" y="1638000"/>
                  </a:lnTo>
                  <a:close/>
                </a:path>
              </a:pathLst>
            </a:custGeom>
            <a:solidFill>
              <a:srgbClr val="94BBE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12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C1CD62-F28D-624E-B948-488C3E09D05F}"/>
                </a:ext>
              </a:extLst>
            </p:cNvPr>
            <p:cNvSpPr txBox="1"/>
            <p:nvPr/>
          </p:nvSpPr>
          <p:spPr>
            <a:xfrm>
              <a:off x="4945746" y="4606883"/>
              <a:ext cx="657331" cy="454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bf:Place</a:t>
              </a:r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Paris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968303-C28E-914A-8B4C-A64CF6D8CDC0}"/>
              </a:ext>
            </a:extLst>
          </p:cNvPr>
          <p:cNvSpPr txBox="1"/>
          <p:nvPr/>
        </p:nvSpPr>
        <p:spPr>
          <a:xfrm>
            <a:off x="4853589" y="0"/>
            <a:ext cx="7640452" cy="2103140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How to reach those users</a:t>
            </a:r>
            <a:r>
              <a:rPr lang="en-US" sz="6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kumimoji="0" lang="en-US" sz="6500" b="1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74974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rjw caricature small.jpg" descr="rjw caricature 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616" y="-152774"/>
            <a:ext cx="5968647" cy="8631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Macintosh HD:Users:rjw:Development:Data Liberate:images:Data_Liberate_Logo-200.png" descr="Macintosh HD:Users:rjw:Development:Data Liberate:images:Data_Liberate_Logo-2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66" y="224891"/>
            <a:ext cx="3725946" cy="1356982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Independent Consultant, Evangelist &amp; Founder"/>
          <p:cNvSpPr txBox="1"/>
          <p:nvPr/>
        </p:nvSpPr>
        <p:spPr>
          <a:xfrm>
            <a:off x="1013866" y="1472755"/>
            <a:ext cx="7313892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 sz="2500" b="1"/>
            </a:lvl1pPr>
          </a:lstStyle>
          <a:p>
            <a:r>
              <a:rPr dirty="0"/>
              <a:t>Independent Consultant, Evangelist &amp; Founder</a:t>
            </a:r>
          </a:p>
        </p:txBody>
      </p:sp>
      <p:sp>
        <p:nvSpPr>
          <p:cNvPr id="398" name="W3C Community Groups:…"/>
          <p:cNvSpPr txBox="1"/>
          <p:nvPr/>
        </p:nvSpPr>
        <p:spPr>
          <a:xfrm>
            <a:off x="944865" y="3230681"/>
            <a:ext cx="8274710" cy="3185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2500"/>
            </a:pPr>
            <a:r>
              <a:rPr sz="2500" i="1" dirty="0"/>
              <a:t>W3C Community Groups</a:t>
            </a:r>
            <a:r>
              <a:rPr sz="2500" dirty="0"/>
              <a:t>:</a:t>
            </a:r>
          </a:p>
          <a:p>
            <a:pPr marL="285750" indent="-285750" defTabSz="457200">
              <a:buSzPct val="100000"/>
              <a:buFont typeface="Arial"/>
              <a:buChar char="•"/>
              <a:defRPr sz="2200"/>
            </a:pPr>
            <a:r>
              <a:rPr lang="en-GB" sz="2200" dirty="0"/>
              <a:t>Bibframe2Schema (Chair) – Standardised conversion path(s)</a:t>
            </a:r>
          </a:p>
          <a:p>
            <a:pPr marL="285750" indent="-285750" defTabSz="457200">
              <a:buSzPct val="100000"/>
              <a:buFont typeface="Arial"/>
              <a:buChar char="•"/>
              <a:defRPr sz="2200"/>
            </a:pPr>
            <a:r>
              <a:rPr sz="2200" dirty="0"/>
              <a:t>Schema Bib Extend (Chair) - Bibliographic data</a:t>
            </a:r>
          </a:p>
          <a:p>
            <a:pPr marL="285750" indent="-285750" defTabSz="457200">
              <a:buSzPct val="100000"/>
              <a:buFont typeface="Arial"/>
              <a:buChar char="•"/>
              <a:defRPr sz="2200"/>
            </a:pPr>
            <a:r>
              <a:rPr sz="2200" dirty="0"/>
              <a:t>Schema Architypes (Chair) - Archives</a:t>
            </a:r>
          </a:p>
          <a:p>
            <a:pPr marL="285750" indent="-285750" defTabSz="457200">
              <a:buSzPct val="100000"/>
              <a:buFont typeface="Arial"/>
              <a:buChar char="•"/>
              <a:defRPr sz="2200"/>
            </a:pPr>
            <a:r>
              <a:rPr sz="2200" dirty="0"/>
              <a:t>Financial Industry Business Ontology –</a:t>
            </a:r>
            <a:r>
              <a:rPr lang="en-GB" sz="2200" dirty="0"/>
              <a:t> Financial </a:t>
            </a:r>
            <a:r>
              <a:rPr sz="2200" dirty="0" err="1"/>
              <a:t>schema.org</a:t>
            </a:r>
            <a:r>
              <a:rPr sz="2200" dirty="0"/>
              <a:t> </a:t>
            </a:r>
          </a:p>
          <a:p>
            <a:pPr marL="285750" indent="-285750" defTabSz="457200">
              <a:buSzPct val="100000"/>
              <a:buFont typeface="Arial"/>
              <a:buChar char="•"/>
              <a:defRPr sz="2200"/>
            </a:pPr>
            <a:r>
              <a:rPr sz="2200" dirty="0"/>
              <a:t>Tourism Structured Web Data (Co-Chair)</a:t>
            </a:r>
          </a:p>
          <a:p>
            <a:pPr marL="285750" indent="-285750" defTabSz="457200">
              <a:buSzPct val="100000"/>
              <a:buFont typeface="Arial"/>
              <a:buChar char="•"/>
              <a:defRPr sz="2200"/>
            </a:pPr>
            <a:r>
              <a:rPr sz="2200" dirty="0"/>
              <a:t>Schema Course Extension</a:t>
            </a:r>
          </a:p>
          <a:p>
            <a:pPr marL="285750" indent="-285750" defTabSz="457200">
              <a:buSzPct val="100000"/>
              <a:buFont typeface="Arial"/>
              <a:buChar char="•"/>
              <a:defRPr sz="2200"/>
            </a:pPr>
            <a:r>
              <a:rPr sz="2200" dirty="0"/>
              <a:t>Schema IoT Community</a:t>
            </a:r>
          </a:p>
          <a:p>
            <a:pPr marL="285750" indent="-285750" defTabSz="457200">
              <a:buSzPct val="100000"/>
              <a:buFont typeface="Arial"/>
              <a:buChar char="•"/>
              <a:defRPr sz="2200"/>
            </a:pPr>
            <a:r>
              <a:rPr sz="2200" dirty="0"/>
              <a:t>Educational &amp; Occupational Credentials in Schema.org</a:t>
            </a:r>
          </a:p>
        </p:txBody>
      </p:sp>
      <p:sp>
        <p:nvSpPr>
          <p:cNvPr id="399" name="richard.wallis@dataliberate.com — @rjw"/>
          <p:cNvSpPr txBox="1"/>
          <p:nvPr/>
        </p:nvSpPr>
        <p:spPr>
          <a:xfrm>
            <a:off x="6243370" y="9080519"/>
            <a:ext cx="5788444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i="1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t>richard.wallis@dataliberate.com — @rjw</a:t>
            </a:r>
          </a:p>
        </p:txBody>
      </p:sp>
      <p:sp>
        <p:nvSpPr>
          <p:cNvPr id="400" name="40+ Years - Computing…"/>
          <p:cNvSpPr txBox="1"/>
          <p:nvPr/>
        </p:nvSpPr>
        <p:spPr>
          <a:xfrm>
            <a:off x="944865" y="1910516"/>
            <a:ext cx="8274710" cy="1246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2500"/>
            </a:pPr>
            <a:r>
              <a:rPr sz="2500" dirty="0"/>
              <a:t>40+ Years - Computing</a:t>
            </a:r>
          </a:p>
          <a:p>
            <a:pPr defTabSz="457200">
              <a:defRPr sz="2500"/>
            </a:pPr>
            <a:r>
              <a:rPr sz="2500" dirty="0"/>
              <a:t>2</a:t>
            </a:r>
            <a:r>
              <a:rPr lang="en-GB" sz="2500" dirty="0"/>
              <a:t>9</a:t>
            </a:r>
            <a:r>
              <a:rPr sz="2500" dirty="0"/>
              <a:t>+ Years –  Cultural Heritage technology</a:t>
            </a:r>
          </a:p>
          <a:p>
            <a:pPr defTabSz="457200">
              <a:defRPr sz="2500"/>
            </a:pPr>
            <a:r>
              <a:rPr sz="2500" dirty="0"/>
              <a:t>1</a:t>
            </a:r>
            <a:r>
              <a:rPr lang="en-GB" sz="2500" dirty="0"/>
              <a:t>8</a:t>
            </a:r>
            <a:r>
              <a:rPr sz="2500" dirty="0"/>
              <a:t>+ Years –  Semantic Web &amp; Linked Data</a:t>
            </a:r>
          </a:p>
        </p:txBody>
      </p:sp>
      <p:sp>
        <p:nvSpPr>
          <p:cNvPr id="10" name="Worked With:…">
            <a:extLst>
              <a:ext uri="{FF2B5EF4-FFF2-40B4-BE49-F238E27FC236}">
                <a16:creationId xmlns:a16="http://schemas.microsoft.com/office/drawing/2014/main" id="{F10F0D50-0B02-7048-8B51-90C93FD062FD}"/>
              </a:ext>
            </a:extLst>
          </p:cNvPr>
          <p:cNvSpPr txBox="1"/>
          <p:nvPr/>
        </p:nvSpPr>
        <p:spPr>
          <a:xfrm>
            <a:off x="944865" y="6596594"/>
            <a:ext cx="1200246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2500"/>
            </a:pPr>
            <a:r>
              <a:rPr i="1" dirty="0"/>
              <a:t>Work</a:t>
            </a:r>
            <a:r>
              <a:rPr lang="en-GB" i="1" dirty="0"/>
              <a:t>s</a:t>
            </a:r>
            <a:r>
              <a:rPr i="1" dirty="0"/>
              <a:t> With</a:t>
            </a:r>
            <a:r>
              <a:rPr dirty="0"/>
              <a:t>:</a:t>
            </a:r>
          </a:p>
          <a:p>
            <a:pPr marL="285750" indent="-285750" defTabSz="457200">
              <a:buSzPct val="100000"/>
              <a:buFont typeface="Arial"/>
              <a:buChar char="•"/>
              <a:defRPr sz="2200" b="1"/>
            </a:pPr>
            <a:r>
              <a:rPr dirty="0"/>
              <a:t>Google</a:t>
            </a:r>
            <a:r>
              <a:rPr b="0" dirty="0"/>
              <a:t> – Schema.org vocabulary, site, extensions</a:t>
            </a:r>
            <a:r>
              <a:rPr lang="en-GB" b="0" dirty="0"/>
              <a:t>. </a:t>
            </a:r>
            <a:r>
              <a:rPr b="0" dirty="0"/>
              <a:t>documentation and community</a:t>
            </a:r>
          </a:p>
          <a:p>
            <a:pPr marL="285750" indent="-285750" defTabSz="457200">
              <a:buSzPct val="100000"/>
              <a:buFont typeface="Arial"/>
              <a:buChar char="•"/>
              <a:defRPr sz="2200" b="1"/>
            </a:pPr>
            <a:r>
              <a:rPr dirty="0"/>
              <a:t>OCLC</a:t>
            </a:r>
            <a:r>
              <a:rPr b="0" dirty="0"/>
              <a:t> – Global library cooperative </a:t>
            </a:r>
          </a:p>
          <a:p>
            <a:pPr marL="285750" indent="-285750" defTabSz="457200">
              <a:buSzPct val="100000"/>
              <a:buFont typeface="Arial"/>
              <a:buChar char="•"/>
              <a:defRPr sz="2200" b="1"/>
            </a:pPr>
            <a:r>
              <a:rPr dirty="0"/>
              <a:t>FIBO</a:t>
            </a:r>
            <a:r>
              <a:rPr b="0" dirty="0"/>
              <a:t> – Financial Industry Business Ontology Group</a:t>
            </a:r>
          </a:p>
          <a:p>
            <a:pPr marL="285750" indent="-285750" defTabSz="457200">
              <a:buSzPct val="100000"/>
              <a:buFont typeface="Arial"/>
              <a:buChar char="•"/>
              <a:defRPr sz="2200" b="1"/>
            </a:pPr>
            <a:r>
              <a:rPr b="0" dirty="0"/>
              <a:t>Various Clients – Implementing/understanding Schema.org</a:t>
            </a:r>
            <a:r>
              <a:rPr lang="en-GB" b="0" dirty="0"/>
              <a:t>:</a:t>
            </a:r>
            <a:endParaRPr b="0" dirty="0"/>
          </a:p>
          <a:p>
            <a:pPr lvl="3" defTabSz="457200">
              <a:defRPr sz="2200" b="1"/>
            </a:pPr>
            <a:r>
              <a:rPr b="0" dirty="0"/>
              <a:t> British Library — Stanford University — </a:t>
            </a:r>
            <a:r>
              <a:rPr b="0" dirty="0" err="1"/>
              <a:t>Europeana</a:t>
            </a:r>
            <a:r>
              <a:rPr lang="en-GB" dirty="0"/>
              <a:t> — </a:t>
            </a:r>
            <a:r>
              <a:rPr lang="en-GB" b="0" dirty="0"/>
              <a:t>NLB Singapore 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9389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00"/>
                                        <p:tgtEl>
                                          <p:spTgt spid="4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800"/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800"/>
                                        <p:tgtEl>
                                          <p:spTgt spid="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800"/>
                                        <p:tgtEl>
                                          <p:spTgt spid="4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 animBg="1" advAuto="0"/>
      <p:bldP spid="398" grpId="0" build="p" animBg="1" advAuto="0"/>
      <p:bldP spid="400" grpId="0" build="p" bldLvl="5" animBg="1" advAuto="0"/>
      <p:bldP spid="10" grpId="0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9F9E83C7-8C44-BB42-910B-E80EE55C7CCB}"/>
              </a:ext>
            </a:extLst>
          </p:cNvPr>
          <p:cNvSpPr>
            <a:spLocks noChangeAspect="1"/>
          </p:cNvSpPr>
          <p:nvPr/>
        </p:nvSpPr>
        <p:spPr>
          <a:xfrm rot="5400000">
            <a:off x="8353547" y="2221404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BDD7F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 dirty="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5B0473E7-2299-C740-BE35-952980545A93}"/>
              </a:ext>
            </a:extLst>
          </p:cNvPr>
          <p:cNvSpPr>
            <a:spLocks noChangeAspect="1"/>
          </p:cNvSpPr>
          <p:nvPr/>
        </p:nvSpPr>
        <p:spPr>
          <a:xfrm rot="10800000">
            <a:off x="8022476" y="4862317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4E8DD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9D1FC38-D142-E84C-9EF8-8BA631FC4B46}"/>
              </a:ext>
            </a:extLst>
          </p:cNvPr>
          <p:cNvSpPr>
            <a:spLocks noChangeAspect="1"/>
          </p:cNvSpPr>
          <p:nvPr/>
        </p:nvSpPr>
        <p:spPr>
          <a:xfrm rot="16200000">
            <a:off x="5362245" y="4554877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94BBE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9ADD26D-827C-3E47-8C0E-BAE86477A759}"/>
              </a:ext>
            </a:extLst>
          </p:cNvPr>
          <p:cNvSpPr>
            <a:spLocks noChangeAspect="1"/>
          </p:cNvSpPr>
          <p:nvPr/>
        </p:nvSpPr>
        <p:spPr>
          <a:xfrm>
            <a:off x="5680912" y="1905676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E9F0F9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0F9B7B-BD25-7A4B-9703-7A27D93B46D4}"/>
              </a:ext>
            </a:extLst>
          </p:cNvPr>
          <p:cNvSpPr txBox="1"/>
          <p:nvPr/>
        </p:nvSpPr>
        <p:spPr>
          <a:xfrm>
            <a:off x="6770523" y="6301006"/>
            <a:ext cx="1462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bf:Place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schema:Place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Paris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8A8E75-9716-E348-A211-6E40C0D03AAA}"/>
              </a:ext>
            </a:extLst>
          </p:cNvPr>
          <p:cNvSpPr txBox="1"/>
          <p:nvPr/>
        </p:nvSpPr>
        <p:spPr>
          <a:xfrm>
            <a:off x="8666448" y="6319180"/>
            <a:ext cx="23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bf:Person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schema:Person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Charles Dickens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27FD69-3012-734F-80A5-2FDB6495E9D5}"/>
              </a:ext>
            </a:extLst>
          </p:cNvPr>
          <p:cNvSpPr txBox="1"/>
          <p:nvPr/>
        </p:nvSpPr>
        <p:spPr>
          <a:xfrm>
            <a:off x="8842056" y="2671563"/>
            <a:ext cx="22573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bf:instance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schema:CreativeWork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schema:Product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 of 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Cities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45B1EE-8A3C-584B-A528-FB40EEEB1E6C}"/>
              </a:ext>
            </a:extLst>
          </p:cNvPr>
          <p:cNvSpPr txBox="1"/>
          <p:nvPr/>
        </p:nvSpPr>
        <p:spPr>
          <a:xfrm>
            <a:off x="6342511" y="2671249"/>
            <a:ext cx="2323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bf:Work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schema:CreativeWork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 of Two Cities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73707-3085-E445-BB80-46AEF0472BC3}"/>
              </a:ext>
            </a:extLst>
          </p:cNvPr>
          <p:cNvSpPr txBox="1"/>
          <p:nvPr/>
        </p:nvSpPr>
        <p:spPr>
          <a:xfrm>
            <a:off x="4846222" y="0"/>
            <a:ext cx="7640452" cy="2103140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How to reach those users</a:t>
            </a:r>
            <a:r>
              <a:rPr lang="en-US" sz="6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kumimoji="0" lang="en-US" sz="6500" b="1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79133F-949A-7447-88C4-6C9FB447D4D1}"/>
              </a:ext>
            </a:extLst>
          </p:cNvPr>
          <p:cNvSpPr txBox="1"/>
          <p:nvPr/>
        </p:nvSpPr>
        <p:spPr>
          <a:xfrm>
            <a:off x="3468316" y="7709460"/>
            <a:ext cx="1040363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/>
              <a:t>Add Schema.org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91267273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51C52B1-2B5F-B242-BC73-2954F75A980F}"/>
              </a:ext>
            </a:extLst>
          </p:cNvPr>
          <p:cNvSpPr>
            <a:spLocks noChangeAspect="1"/>
          </p:cNvSpPr>
          <p:nvPr/>
        </p:nvSpPr>
        <p:spPr>
          <a:xfrm>
            <a:off x="10327405" y="-424044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33A85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F3BB3E2-100D-4041-A3E6-78181EC24774}"/>
              </a:ext>
            </a:extLst>
          </p:cNvPr>
          <p:cNvSpPr>
            <a:spLocks noChangeAspect="1"/>
          </p:cNvSpPr>
          <p:nvPr/>
        </p:nvSpPr>
        <p:spPr>
          <a:xfrm rot="16200000">
            <a:off x="12980362" y="-86056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3A6CC53-685F-2A4E-941A-C0E9B7706176}"/>
              </a:ext>
            </a:extLst>
          </p:cNvPr>
          <p:cNvSpPr>
            <a:spLocks noChangeAspect="1"/>
          </p:cNvSpPr>
          <p:nvPr/>
        </p:nvSpPr>
        <p:spPr>
          <a:xfrm>
            <a:off x="1019016" y="-417645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72C977F-4780-994E-AC26-900FF0C4E2BF}"/>
              </a:ext>
            </a:extLst>
          </p:cNvPr>
          <p:cNvSpPr>
            <a:spLocks noChangeAspect="1"/>
          </p:cNvSpPr>
          <p:nvPr/>
        </p:nvSpPr>
        <p:spPr>
          <a:xfrm rot="16200000">
            <a:off x="3671973" y="-79657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D1E13335-4EDD-BA4E-9468-75B1AEA851E6}"/>
              </a:ext>
            </a:extLst>
          </p:cNvPr>
          <p:cNvSpPr>
            <a:spLocks noChangeAspect="1"/>
          </p:cNvSpPr>
          <p:nvPr/>
        </p:nvSpPr>
        <p:spPr>
          <a:xfrm rot="16200000">
            <a:off x="-984406" y="-79657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73B191D5-70A4-FD4E-9B41-C14D7050B88A}"/>
              </a:ext>
            </a:extLst>
          </p:cNvPr>
          <p:cNvSpPr>
            <a:spLocks noChangeAspect="1"/>
          </p:cNvSpPr>
          <p:nvPr/>
        </p:nvSpPr>
        <p:spPr>
          <a:xfrm>
            <a:off x="14990386" y="-402659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39C525CC-FA3F-F44F-ACB1-B696852BCAB5}"/>
              </a:ext>
            </a:extLst>
          </p:cNvPr>
          <p:cNvSpPr>
            <a:spLocks noChangeAspect="1"/>
          </p:cNvSpPr>
          <p:nvPr/>
        </p:nvSpPr>
        <p:spPr>
          <a:xfrm>
            <a:off x="12672809" y="1924119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33A85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1A882C2F-E798-2F40-B346-E214EAE6414D}"/>
              </a:ext>
            </a:extLst>
          </p:cNvPr>
          <p:cNvSpPr>
            <a:spLocks noChangeAspect="1"/>
          </p:cNvSpPr>
          <p:nvPr/>
        </p:nvSpPr>
        <p:spPr>
          <a:xfrm rot="16200000">
            <a:off x="15325765" y="2262107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ACA27188-2C84-9C4B-88C4-2F8A49B73314}"/>
              </a:ext>
            </a:extLst>
          </p:cNvPr>
          <p:cNvSpPr>
            <a:spLocks noChangeAspect="1"/>
          </p:cNvSpPr>
          <p:nvPr/>
        </p:nvSpPr>
        <p:spPr>
          <a:xfrm>
            <a:off x="1024166" y="1871343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D58249C3-EC6D-8F4C-ACAF-254D288A3CD2}"/>
              </a:ext>
            </a:extLst>
          </p:cNvPr>
          <p:cNvSpPr>
            <a:spLocks noChangeAspect="1"/>
          </p:cNvSpPr>
          <p:nvPr/>
        </p:nvSpPr>
        <p:spPr>
          <a:xfrm rot="16200000">
            <a:off x="-979256" y="2209331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B51DECEB-6349-854D-B002-5FA2D4F901D0}"/>
              </a:ext>
            </a:extLst>
          </p:cNvPr>
          <p:cNvSpPr>
            <a:spLocks noChangeAspect="1"/>
          </p:cNvSpPr>
          <p:nvPr/>
        </p:nvSpPr>
        <p:spPr>
          <a:xfrm>
            <a:off x="1039146" y="4210640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35899DA-BCCB-8C4E-B7AB-785F1389F422}"/>
              </a:ext>
            </a:extLst>
          </p:cNvPr>
          <p:cNvSpPr>
            <a:spLocks noChangeAspect="1"/>
          </p:cNvSpPr>
          <p:nvPr/>
        </p:nvSpPr>
        <p:spPr>
          <a:xfrm rot="16200000">
            <a:off x="-964276" y="4548628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33A85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D36F0B9-CAA1-4446-91E5-2E3B085ABD5F}"/>
              </a:ext>
            </a:extLst>
          </p:cNvPr>
          <p:cNvSpPr>
            <a:spLocks noChangeAspect="1"/>
          </p:cNvSpPr>
          <p:nvPr/>
        </p:nvSpPr>
        <p:spPr>
          <a:xfrm>
            <a:off x="1051536" y="6562610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33A85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C928CCE2-1662-B54C-98ED-96D1389D87B8}"/>
              </a:ext>
            </a:extLst>
          </p:cNvPr>
          <p:cNvSpPr>
            <a:spLocks noChangeAspect="1"/>
          </p:cNvSpPr>
          <p:nvPr/>
        </p:nvSpPr>
        <p:spPr>
          <a:xfrm rot="16200000">
            <a:off x="3704493" y="6900598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A28EFF6C-0D76-4F4D-855B-EABE1C72D302}"/>
              </a:ext>
            </a:extLst>
          </p:cNvPr>
          <p:cNvSpPr>
            <a:spLocks noChangeAspect="1"/>
          </p:cNvSpPr>
          <p:nvPr/>
        </p:nvSpPr>
        <p:spPr>
          <a:xfrm rot="16200000">
            <a:off x="-951885" y="6900598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83519B0-2339-1248-B99C-886207EBF36E}"/>
              </a:ext>
            </a:extLst>
          </p:cNvPr>
          <p:cNvSpPr>
            <a:spLocks noChangeAspect="1"/>
          </p:cNvSpPr>
          <p:nvPr/>
        </p:nvSpPr>
        <p:spPr>
          <a:xfrm>
            <a:off x="12685560" y="4247926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89399415-E19E-324B-B10E-AD3D2B7FE71D}"/>
              </a:ext>
            </a:extLst>
          </p:cNvPr>
          <p:cNvSpPr>
            <a:spLocks noChangeAspect="1"/>
          </p:cNvSpPr>
          <p:nvPr/>
        </p:nvSpPr>
        <p:spPr>
          <a:xfrm rot="16200000">
            <a:off x="15338517" y="4585914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33A85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9548E660-BA58-4447-9F04-7FF9877710E3}"/>
              </a:ext>
            </a:extLst>
          </p:cNvPr>
          <p:cNvSpPr>
            <a:spLocks noChangeAspect="1"/>
          </p:cNvSpPr>
          <p:nvPr/>
        </p:nvSpPr>
        <p:spPr>
          <a:xfrm>
            <a:off x="12695760" y="6584344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FCBC0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E764467-324D-8740-915B-2D868E714DAC}"/>
              </a:ext>
            </a:extLst>
          </p:cNvPr>
          <p:cNvSpPr>
            <a:spLocks noChangeAspect="1"/>
          </p:cNvSpPr>
          <p:nvPr/>
        </p:nvSpPr>
        <p:spPr>
          <a:xfrm rot="16200000">
            <a:off x="15348717" y="6922332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0D655508-1D9E-DC49-A1E6-911E52E6569E}"/>
              </a:ext>
            </a:extLst>
          </p:cNvPr>
          <p:cNvSpPr>
            <a:spLocks noChangeAspect="1"/>
          </p:cNvSpPr>
          <p:nvPr/>
        </p:nvSpPr>
        <p:spPr>
          <a:xfrm rot="16200000">
            <a:off x="10674764" y="6922332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807CCE88-B460-694D-8085-D9FAB5DED0B7}"/>
              </a:ext>
            </a:extLst>
          </p:cNvPr>
          <p:cNvSpPr>
            <a:spLocks noChangeAspect="1"/>
          </p:cNvSpPr>
          <p:nvPr/>
        </p:nvSpPr>
        <p:spPr>
          <a:xfrm>
            <a:off x="5664423" y="-2747272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ED8DDC1-9E12-9149-9DD2-63FA7FF418A9}"/>
              </a:ext>
            </a:extLst>
          </p:cNvPr>
          <p:cNvSpPr>
            <a:spLocks noChangeAspect="1"/>
          </p:cNvSpPr>
          <p:nvPr/>
        </p:nvSpPr>
        <p:spPr>
          <a:xfrm rot="16200000">
            <a:off x="8317380" y="-2409284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33A85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04058FB-1F1E-9E41-9467-2F4F8DE4C789}"/>
              </a:ext>
            </a:extLst>
          </p:cNvPr>
          <p:cNvSpPr>
            <a:spLocks noChangeAspect="1"/>
          </p:cNvSpPr>
          <p:nvPr/>
        </p:nvSpPr>
        <p:spPr>
          <a:xfrm>
            <a:off x="10327405" y="-2744594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D81BF8F8-B876-2942-BC85-1CBF721A2E4E}"/>
              </a:ext>
            </a:extLst>
          </p:cNvPr>
          <p:cNvSpPr>
            <a:spLocks noChangeAspect="1"/>
          </p:cNvSpPr>
          <p:nvPr/>
        </p:nvSpPr>
        <p:spPr>
          <a:xfrm rot="16200000">
            <a:off x="12980362" y="-2406606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3D431C1-6F6C-B648-8E7E-279F50282FAA}"/>
              </a:ext>
            </a:extLst>
          </p:cNvPr>
          <p:cNvSpPr>
            <a:spLocks noChangeAspect="1"/>
          </p:cNvSpPr>
          <p:nvPr/>
        </p:nvSpPr>
        <p:spPr>
          <a:xfrm>
            <a:off x="1019016" y="-2738196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4C9BFEF6-F55F-8E44-B51D-75D0D45647AC}"/>
              </a:ext>
            </a:extLst>
          </p:cNvPr>
          <p:cNvSpPr>
            <a:spLocks noChangeAspect="1"/>
          </p:cNvSpPr>
          <p:nvPr/>
        </p:nvSpPr>
        <p:spPr>
          <a:xfrm rot="16200000">
            <a:off x="3671973" y="-2400208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FCBC0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A43D2C5E-A45A-AA46-8802-894E0C568681}"/>
              </a:ext>
            </a:extLst>
          </p:cNvPr>
          <p:cNvSpPr>
            <a:spLocks noChangeAspect="1"/>
          </p:cNvSpPr>
          <p:nvPr/>
        </p:nvSpPr>
        <p:spPr>
          <a:xfrm rot="16200000">
            <a:off x="-984406" y="-2400208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50CCE110-F02A-FE41-9E97-1A45FB4E80FD}"/>
              </a:ext>
            </a:extLst>
          </p:cNvPr>
          <p:cNvSpPr>
            <a:spLocks noChangeAspect="1"/>
          </p:cNvSpPr>
          <p:nvPr/>
        </p:nvSpPr>
        <p:spPr>
          <a:xfrm>
            <a:off x="14990386" y="-2723210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99FAEAE1-4B06-5848-9B5E-D8F3AE12F763}"/>
              </a:ext>
            </a:extLst>
          </p:cNvPr>
          <p:cNvSpPr>
            <a:spLocks noChangeAspect="1"/>
          </p:cNvSpPr>
          <p:nvPr/>
        </p:nvSpPr>
        <p:spPr>
          <a:xfrm>
            <a:off x="5724821" y="8892011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80645ABB-7D27-364A-96E0-811664790B47}"/>
              </a:ext>
            </a:extLst>
          </p:cNvPr>
          <p:cNvSpPr>
            <a:spLocks noChangeAspect="1"/>
          </p:cNvSpPr>
          <p:nvPr/>
        </p:nvSpPr>
        <p:spPr>
          <a:xfrm rot="16200000">
            <a:off x="8377777" y="9229999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D29A8B7-0CB0-114E-AFC1-B295545009B6}"/>
              </a:ext>
            </a:extLst>
          </p:cNvPr>
          <p:cNvSpPr>
            <a:spLocks noChangeAspect="1"/>
          </p:cNvSpPr>
          <p:nvPr/>
        </p:nvSpPr>
        <p:spPr>
          <a:xfrm>
            <a:off x="10387802" y="8894689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4E8DD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4E53C6F3-F0BF-DB44-85EB-172F508AB5E8}"/>
              </a:ext>
            </a:extLst>
          </p:cNvPr>
          <p:cNvSpPr>
            <a:spLocks noChangeAspect="1"/>
          </p:cNvSpPr>
          <p:nvPr/>
        </p:nvSpPr>
        <p:spPr>
          <a:xfrm rot="16200000">
            <a:off x="13040759" y="9232677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5960DF81-E7B4-974B-9B15-27763A6F74FF}"/>
              </a:ext>
            </a:extLst>
          </p:cNvPr>
          <p:cNvSpPr>
            <a:spLocks noChangeAspect="1"/>
          </p:cNvSpPr>
          <p:nvPr/>
        </p:nvSpPr>
        <p:spPr>
          <a:xfrm>
            <a:off x="1079413" y="8901087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42E9C6B4-BA1D-C247-BFBE-44DDF115A715}"/>
              </a:ext>
            </a:extLst>
          </p:cNvPr>
          <p:cNvSpPr>
            <a:spLocks noChangeAspect="1"/>
          </p:cNvSpPr>
          <p:nvPr/>
        </p:nvSpPr>
        <p:spPr>
          <a:xfrm rot="16200000">
            <a:off x="3732370" y="9239076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33A85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7079B834-3D32-A045-9B94-9126D7B1143A}"/>
              </a:ext>
            </a:extLst>
          </p:cNvPr>
          <p:cNvSpPr>
            <a:spLocks noChangeAspect="1"/>
          </p:cNvSpPr>
          <p:nvPr/>
        </p:nvSpPr>
        <p:spPr>
          <a:xfrm rot="16200000">
            <a:off x="-924008" y="9239076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FCBC0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D215CCEC-EB19-4943-8946-7600BC2482DF}"/>
              </a:ext>
            </a:extLst>
          </p:cNvPr>
          <p:cNvSpPr>
            <a:spLocks noChangeAspect="1"/>
          </p:cNvSpPr>
          <p:nvPr/>
        </p:nvSpPr>
        <p:spPr>
          <a:xfrm>
            <a:off x="15050784" y="8916073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FCBC0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96D1400-923A-9343-8521-C82FAA6E01DF}"/>
              </a:ext>
            </a:extLst>
          </p:cNvPr>
          <p:cNvSpPr>
            <a:spLocks noChangeAspect="1"/>
          </p:cNvSpPr>
          <p:nvPr/>
        </p:nvSpPr>
        <p:spPr>
          <a:xfrm>
            <a:off x="5664423" y="-426722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FCBC0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F05392D-2375-0F41-96E6-C2CE26B7B39C}"/>
              </a:ext>
            </a:extLst>
          </p:cNvPr>
          <p:cNvSpPr>
            <a:spLocks noChangeAspect="1"/>
          </p:cNvSpPr>
          <p:nvPr/>
        </p:nvSpPr>
        <p:spPr>
          <a:xfrm rot="16200000">
            <a:off x="8317380" y="-88734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14BB3CAD-FD0E-F346-A0DE-B3C499557D01}"/>
              </a:ext>
            </a:extLst>
          </p:cNvPr>
          <p:cNvSpPr>
            <a:spLocks noChangeAspect="1"/>
          </p:cNvSpPr>
          <p:nvPr/>
        </p:nvSpPr>
        <p:spPr>
          <a:xfrm rot="16200000">
            <a:off x="10669387" y="2262107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F63B4A27-0B51-0241-8E3A-39344A5F091E}"/>
              </a:ext>
            </a:extLst>
          </p:cNvPr>
          <p:cNvSpPr>
            <a:spLocks noChangeAspect="1"/>
          </p:cNvSpPr>
          <p:nvPr/>
        </p:nvSpPr>
        <p:spPr>
          <a:xfrm rot="16200000">
            <a:off x="3677122" y="2209331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51E2B7EB-12F2-6048-B4EB-A25E94AEA09E}"/>
              </a:ext>
            </a:extLst>
          </p:cNvPr>
          <p:cNvSpPr>
            <a:spLocks noChangeAspect="1"/>
          </p:cNvSpPr>
          <p:nvPr/>
        </p:nvSpPr>
        <p:spPr>
          <a:xfrm rot="16200000">
            <a:off x="3692103" y="4548628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244FD049-C367-8740-A099-5CE93E3F3A13}"/>
              </a:ext>
            </a:extLst>
          </p:cNvPr>
          <p:cNvSpPr>
            <a:spLocks noChangeAspect="1"/>
          </p:cNvSpPr>
          <p:nvPr/>
        </p:nvSpPr>
        <p:spPr>
          <a:xfrm rot="16200000">
            <a:off x="10682139" y="4585914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FCBC0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28602CFA-84DD-724E-ACAC-45737AB30399}"/>
              </a:ext>
            </a:extLst>
          </p:cNvPr>
          <p:cNvSpPr>
            <a:spLocks noChangeAspect="1"/>
          </p:cNvSpPr>
          <p:nvPr/>
        </p:nvSpPr>
        <p:spPr>
          <a:xfrm rot="10800000">
            <a:off x="5724821" y="7216111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EA423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F889CB2-3B3B-0A49-9E7D-2488E77EBE09}"/>
              </a:ext>
            </a:extLst>
          </p:cNvPr>
          <p:cNvSpPr>
            <a:spLocks noChangeAspect="1"/>
          </p:cNvSpPr>
          <p:nvPr/>
        </p:nvSpPr>
        <p:spPr>
          <a:xfrm>
            <a:off x="8687705" y="7229322"/>
            <a:ext cx="2972169" cy="2329600"/>
          </a:xfrm>
          <a:custGeom>
            <a:avLst/>
            <a:gdLst>
              <a:gd name="connsiteX0" fmla="*/ 2089806 w 2089806"/>
              <a:gd name="connsiteY0" fmla="*/ 819000 h 1638000"/>
              <a:gd name="connsiteX1" fmla="*/ 1814406 w 2089806"/>
              <a:gd name="connsiteY1" fmla="*/ 1094400 h 1638000"/>
              <a:gd name="connsiteX2" fmla="*/ 1660428 w 2089806"/>
              <a:gd name="connsiteY2" fmla="*/ 1047366 h 1638000"/>
              <a:gd name="connsiteX3" fmla="*/ 1634290 w 2089806"/>
              <a:gd name="connsiteY3" fmla="*/ 1025801 h 1638000"/>
              <a:gd name="connsiteX4" fmla="*/ 1634290 w 2089806"/>
              <a:gd name="connsiteY4" fmla="*/ 1638000 h 1638000"/>
              <a:gd name="connsiteX5" fmla="*/ 1045155 w 2089806"/>
              <a:gd name="connsiteY5" fmla="*/ 1638000 h 1638000"/>
              <a:gd name="connsiteX6" fmla="*/ 1051670 w 2089806"/>
              <a:gd name="connsiteY6" fmla="*/ 1630104 h 1638000"/>
              <a:gd name="connsiteX7" fmla="*/ 1098704 w 2089806"/>
              <a:gd name="connsiteY7" fmla="*/ 1476125 h 1638000"/>
              <a:gd name="connsiteX8" fmla="*/ 823304 w 2089806"/>
              <a:gd name="connsiteY8" fmla="*/ 1200725 h 1638000"/>
              <a:gd name="connsiteX9" fmla="*/ 547904 w 2089806"/>
              <a:gd name="connsiteY9" fmla="*/ 1476125 h 1638000"/>
              <a:gd name="connsiteX10" fmla="*/ 594938 w 2089806"/>
              <a:gd name="connsiteY10" fmla="*/ 1630104 h 1638000"/>
              <a:gd name="connsiteX11" fmla="*/ 601453 w 2089806"/>
              <a:gd name="connsiteY11" fmla="*/ 1638000 h 1638000"/>
              <a:gd name="connsiteX12" fmla="*/ 0 w 2089806"/>
              <a:gd name="connsiteY12" fmla="*/ 1638000 h 1638000"/>
              <a:gd name="connsiteX13" fmla="*/ 0 w 2089806"/>
              <a:gd name="connsiteY13" fmla="*/ 1027258 h 1638000"/>
              <a:gd name="connsiteX14" fmla="*/ 24370 w 2089806"/>
              <a:gd name="connsiteY14" fmla="*/ 1047366 h 1638000"/>
              <a:gd name="connsiteX15" fmla="*/ 178349 w 2089806"/>
              <a:gd name="connsiteY15" fmla="*/ 1094400 h 1638000"/>
              <a:gd name="connsiteX16" fmla="*/ 453749 w 2089806"/>
              <a:gd name="connsiteY16" fmla="*/ 819000 h 1638000"/>
              <a:gd name="connsiteX17" fmla="*/ 178349 w 2089806"/>
              <a:gd name="connsiteY17" fmla="*/ 543600 h 1638000"/>
              <a:gd name="connsiteX18" fmla="*/ 24370 w 2089806"/>
              <a:gd name="connsiteY18" fmla="*/ 590634 h 1638000"/>
              <a:gd name="connsiteX19" fmla="*/ 0 w 2089806"/>
              <a:gd name="connsiteY19" fmla="*/ 610741 h 1638000"/>
              <a:gd name="connsiteX20" fmla="*/ 0 w 2089806"/>
              <a:gd name="connsiteY20" fmla="*/ 0 h 1638000"/>
              <a:gd name="connsiteX21" fmla="*/ 633656 w 2089806"/>
              <a:gd name="connsiteY21" fmla="*/ 0 h 1638000"/>
              <a:gd name="connsiteX22" fmla="*/ 630269 w 2089806"/>
              <a:gd name="connsiteY22" fmla="*/ 2795 h 1638000"/>
              <a:gd name="connsiteX23" fmla="*/ 549606 w 2089806"/>
              <a:gd name="connsiteY23" fmla="*/ 197532 h 1638000"/>
              <a:gd name="connsiteX24" fmla="*/ 825006 w 2089806"/>
              <a:gd name="connsiteY24" fmla="*/ 472932 h 1638000"/>
              <a:gd name="connsiteX25" fmla="*/ 1100406 w 2089806"/>
              <a:gd name="connsiteY25" fmla="*/ 197532 h 1638000"/>
              <a:gd name="connsiteX26" fmla="*/ 1019743 w 2089806"/>
              <a:gd name="connsiteY26" fmla="*/ 2795 h 1638000"/>
              <a:gd name="connsiteX27" fmla="*/ 1016356 w 2089806"/>
              <a:gd name="connsiteY27" fmla="*/ 0 h 1638000"/>
              <a:gd name="connsiteX28" fmla="*/ 1634290 w 2089806"/>
              <a:gd name="connsiteY28" fmla="*/ 0 h 1638000"/>
              <a:gd name="connsiteX29" fmla="*/ 1634290 w 2089806"/>
              <a:gd name="connsiteY29" fmla="*/ 612200 h 1638000"/>
              <a:gd name="connsiteX30" fmla="*/ 1660428 w 2089806"/>
              <a:gd name="connsiteY30" fmla="*/ 590634 h 1638000"/>
              <a:gd name="connsiteX31" fmla="*/ 1814406 w 2089806"/>
              <a:gd name="connsiteY31" fmla="*/ 543600 h 1638000"/>
              <a:gd name="connsiteX32" fmla="*/ 2089806 w 2089806"/>
              <a:gd name="connsiteY32" fmla="*/ 81900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9806" h="1638000">
                <a:moveTo>
                  <a:pt x="2089806" y="819000"/>
                </a:moveTo>
                <a:cubicBezTo>
                  <a:pt x="2089806" y="971099"/>
                  <a:pt x="1966505" y="1094400"/>
                  <a:pt x="1814406" y="1094400"/>
                </a:cubicBezTo>
                <a:cubicBezTo>
                  <a:pt x="1757369" y="1094400"/>
                  <a:pt x="1704382" y="1077061"/>
                  <a:pt x="1660428" y="1047366"/>
                </a:cubicBezTo>
                <a:lnTo>
                  <a:pt x="1634290" y="1025801"/>
                </a:lnTo>
          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   </a:lnTo>
                <a:cubicBezTo>
                  <a:pt x="1081365" y="1586150"/>
                  <a:pt x="1098704" y="1533162"/>
                  <a:pt x="1098704" y="1476125"/>
                </a:cubicBezTo>
                <a:cubicBezTo>
                  <a:pt x="1098704" y="1324026"/>
                  <a:pt x="975403" y="1200725"/>
                  <a:pt x="823304" y="1200725"/>
                </a:cubicBezTo>
                <a:cubicBezTo>
                  <a:pt x="671205" y="1200725"/>
                  <a:pt x="547904" y="1324026"/>
                  <a:pt x="547904" y="1476125"/>
                </a:cubicBezTo>
                <a:cubicBezTo>
                  <a:pt x="547904" y="1533162"/>
                  <a:pt x="565243" y="1586150"/>
                  <a:pt x="594938" y="1630104"/>
                </a:cubicBezTo>
                <a:lnTo>
                  <a:pt x="601453" y="1638000"/>
                </a:lnTo>
                <a:lnTo>
                  <a:pt x="0" y="1638000"/>
                </a:lnTo>
                <a:lnTo>
                  <a:pt x="0" y="1027258"/>
                </a:lnTo>
                <a:lnTo>
                  <a:pt x="24370" y="1047366"/>
                </a:lnTo>
                <a:cubicBezTo>
                  <a:pt x="68324" y="1077061"/>
                  <a:pt x="121312" y="1094400"/>
                  <a:pt x="178349" y="1094400"/>
                </a:cubicBezTo>
                <a:cubicBezTo>
                  <a:pt x="330448" y="1094400"/>
                  <a:pt x="453749" y="971099"/>
                  <a:pt x="453749" y="819000"/>
                </a:cubicBezTo>
                <a:cubicBezTo>
                  <a:pt x="453749" y="666901"/>
                  <a:pt x="330448" y="543600"/>
                  <a:pt x="178349" y="543600"/>
                </a:cubicBezTo>
                <a:cubicBezTo>
                  <a:pt x="121312" y="543600"/>
                  <a:pt x="68324" y="560939"/>
                  <a:pt x="24370" y="590634"/>
                </a:cubicBezTo>
                <a:lnTo>
                  <a:pt x="0" y="610741"/>
                </a:lnTo>
                <a:lnTo>
                  <a:pt x="0" y="0"/>
                </a:lnTo>
                <a:lnTo>
                  <a:pt x="633656" y="0"/>
                </a:lnTo>
                <a:lnTo>
                  <a:pt x="630269" y="2795"/>
                </a:lnTo>
                <a:cubicBezTo>
                  <a:pt x="580431" y="52632"/>
                  <a:pt x="549606" y="121482"/>
                  <a:pt x="549606" y="197532"/>
                </a:cubicBezTo>
                <a:cubicBezTo>
                  <a:pt x="549606" y="349631"/>
                  <a:pt x="672907" y="472932"/>
                  <a:pt x="825006" y="472932"/>
                </a:cubicBezTo>
                <a:cubicBezTo>
                  <a:pt x="977105" y="472932"/>
                  <a:pt x="1100406" y="349631"/>
                  <a:pt x="1100406" y="197532"/>
                </a:cubicBezTo>
                <a:cubicBezTo>
                  <a:pt x="1100406" y="121483"/>
                  <a:pt x="1069581" y="52633"/>
                  <a:pt x="1019743" y="2795"/>
                </a:cubicBezTo>
                <a:lnTo>
                  <a:pt x="1016356" y="0"/>
                </a:lnTo>
                <a:lnTo>
                  <a:pt x="1634290" y="0"/>
                </a:lnTo>
                <a:lnTo>
                  <a:pt x="1634290" y="612200"/>
                </a:lnTo>
                <a:lnTo>
                  <a:pt x="1660428" y="590634"/>
                </a:lnTo>
                <a:cubicBezTo>
                  <a:pt x="1704382" y="560939"/>
                  <a:pt x="1757369" y="543600"/>
                  <a:pt x="1814406" y="543600"/>
                </a:cubicBezTo>
                <a:cubicBezTo>
                  <a:pt x="1966505" y="543600"/>
                  <a:pt x="2089806" y="666901"/>
                  <a:pt x="2089806" y="819000"/>
                </a:cubicBezTo>
                <a:close/>
              </a:path>
            </a:pathLst>
          </a:custGeom>
          <a:solidFill>
            <a:srgbClr val="4185F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8B687B7-9795-1A44-9681-4D24FD2DE8AB}"/>
              </a:ext>
            </a:extLst>
          </p:cNvPr>
          <p:cNvSpPr/>
          <p:nvPr/>
        </p:nvSpPr>
        <p:spPr>
          <a:xfrm>
            <a:off x="-502945" y="-2960745"/>
            <a:ext cx="18283218" cy="12775303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0CE15C1C-6CFC-F34C-98BA-31586A05006B}"/>
              </a:ext>
            </a:extLst>
          </p:cNvPr>
          <p:cNvSpPr>
            <a:spLocks noChangeAspect="1"/>
          </p:cNvSpPr>
          <p:nvPr/>
        </p:nvSpPr>
        <p:spPr>
          <a:xfrm>
            <a:off x="5677072" y="1900312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E9F0F9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4992B22-3C8D-8A4B-B625-A2B0D8F40B47}"/>
              </a:ext>
            </a:extLst>
          </p:cNvPr>
          <p:cNvSpPr>
            <a:spLocks noChangeAspect="1"/>
          </p:cNvSpPr>
          <p:nvPr/>
        </p:nvSpPr>
        <p:spPr>
          <a:xfrm rot="5400000">
            <a:off x="8353547" y="2221404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BDD7F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1FBA817-BBD7-8342-BA88-C5D2DE1BAAF2}"/>
              </a:ext>
            </a:extLst>
          </p:cNvPr>
          <p:cNvSpPr>
            <a:spLocks noChangeAspect="1"/>
          </p:cNvSpPr>
          <p:nvPr/>
        </p:nvSpPr>
        <p:spPr>
          <a:xfrm rot="16200000">
            <a:off x="5358405" y="4543648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94BBE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A75EF4D-5FD8-CE49-8519-525927B0942D}"/>
              </a:ext>
            </a:extLst>
          </p:cNvPr>
          <p:cNvSpPr>
            <a:spLocks noChangeAspect="1"/>
          </p:cNvSpPr>
          <p:nvPr/>
        </p:nvSpPr>
        <p:spPr>
          <a:xfrm rot="10800000">
            <a:off x="8022476" y="4879891"/>
            <a:ext cx="3628309" cy="2990973"/>
          </a:xfrm>
          <a:custGeom>
            <a:avLst/>
            <a:gdLst>
              <a:gd name="connsiteX0" fmla="*/ 1275577 w 2551155"/>
              <a:gd name="connsiteY0" fmla="*/ 0 h 2103028"/>
              <a:gd name="connsiteX1" fmla="*/ 1550977 w 2551155"/>
              <a:gd name="connsiteY1" fmla="*/ 275400 h 2103028"/>
              <a:gd name="connsiteX2" fmla="*/ 1503943 w 2551155"/>
              <a:gd name="connsiteY2" fmla="*/ 429379 h 2103028"/>
              <a:gd name="connsiteX3" fmla="*/ 1474530 w 2551155"/>
              <a:gd name="connsiteY3" fmla="*/ 465028 h 2103028"/>
              <a:gd name="connsiteX4" fmla="*/ 2095639 w 2551155"/>
              <a:gd name="connsiteY4" fmla="*/ 465028 h 2103028"/>
              <a:gd name="connsiteX5" fmla="*/ 2095639 w 2551155"/>
              <a:gd name="connsiteY5" fmla="*/ 1077228 h 2103028"/>
              <a:gd name="connsiteX6" fmla="*/ 2121777 w 2551155"/>
              <a:gd name="connsiteY6" fmla="*/ 1055662 h 2103028"/>
              <a:gd name="connsiteX7" fmla="*/ 2275755 w 2551155"/>
              <a:gd name="connsiteY7" fmla="*/ 1008628 h 2103028"/>
              <a:gd name="connsiteX8" fmla="*/ 2551155 w 2551155"/>
              <a:gd name="connsiteY8" fmla="*/ 1284028 h 2103028"/>
              <a:gd name="connsiteX9" fmla="*/ 2275755 w 2551155"/>
              <a:gd name="connsiteY9" fmla="*/ 1559428 h 2103028"/>
              <a:gd name="connsiteX10" fmla="*/ 2121777 w 2551155"/>
              <a:gd name="connsiteY10" fmla="*/ 1512394 h 2103028"/>
              <a:gd name="connsiteX11" fmla="*/ 2095639 w 2551155"/>
              <a:gd name="connsiteY11" fmla="*/ 1490829 h 2103028"/>
              <a:gd name="connsiteX12" fmla="*/ 2095639 w 2551155"/>
              <a:gd name="connsiteY12" fmla="*/ 2103028 h 2103028"/>
              <a:gd name="connsiteX13" fmla="*/ 1506504 w 2551155"/>
              <a:gd name="connsiteY13" fmla="*/ 2103028 h 2103028"/>
              <a:gd name="connsiteX14" fmla="*/ 1513019 w 2551155"/>
              <a:gd name="connsiteY14" fmla="*/ 2095132 h 2103028"/>
              <a:gd name="connsiteX15" fmla="*/ 1560053 w 2551155"/>
              <a:gd name="connsiteY15" fmla="*/ 1941153 h 2103028"/>
              <a:gd name="connsiteX16" fmla="*/ 1284653 w 2551155"/>
              <a:gd name="connsiteY16" fmla="*/ 1665753 h 2103028"/>
              <a:gd name="connsiteX17" fmla="*/ 1009253 w 2551155"/>
              <a:gd name="connsiteY17" fmla="*/ 1941153 h 2103028"/>
              <a:gd name="connsiteX18" fmla="*/ 1056287 w 2551155"/>
              <a:gd name="connsiteY18" fmla="*/ 2095132 h 2103028"/>
              <a:gd name="connsiteX19" fmla="*/ 1062802 w 2551155"/>
              <a:gd name="connsiteY19" fmla="*/ 2103028 h 2103028"/>
              <a:gd name="connsiteX20" fmla="*/ 461349 w 2551155"/>
              <a:gd name="connsiteY20" fmla="*/ 2103028 h 2103028"/>
              <a:gd name="connsiteX21" fmla="*/ 461349 w 2551155"/>
              <a:gd name="connsiteY21" fmla="*/ 1486016 h 2103028"/>
              <a:gd name="connsiteX22" fmla="*/ 429379 w 2551155"/>
              <a:gd name="connsiteY22" fmla="*/ 1512394 h 2103028"/>
              <a:gd name="connsiteX23" fmla="*/ 275400 w 2551155"/>
              <a:gd name="connsiteY23" fmla="*/ 1559428 h 2103028"/>
              <a:gd name="connsiteX24" fmla="*/ 0 w 2551155"/>
              <a:gd name="connsiteY24" fmla="*/ 1284028 h 2103028"/>
              <a:gd name="connsiteX25" fmla="*/ 275400 w 2551155"/>
              <a:gd name="connsiteY25" fmla="*/ 1008628 h 2103028"/>
              <a:gd name="connsiteX26" fmla="*/ 429379 w 2551155"/>
              <a:gd name="connsiteY26" fmla="*/ 1055662 h 2103028"/>
              <a:gd name="connsiteX27" fmla="*/ 461349 w 2551155"/>
              <a:gd name="connsiteY27" fmla="*/ 1082040 h 2103028"/>
              <a:gd name="connsiteX28" fmla="*/ 461349 w 2551155"/>
              <a:gd name="connsiteY28" fmla="*/ 465028 h 2103028"/>
              <a:gd name="connsiteX29" fmla="*/ 1076625 w 2551155"/>
              <a:gd name="connsiteY29" fmla="*/ 465028 h 2103028"/>
              <a:gd name="connsiteX30" fmla="*/ 1047211 w 2551155"/>
              <a:gd name="connsiteY30" fmla="*/ 429379 h 2103028"/>
              <a:gd name="connsiteX31" fmla="*/ 1000177 w 2551155"/>
              <a:gd name="connsiteY31" fmla="*/ 275400 h 2103028"/>
              <a:gd name="connsiteX32" fmla="*/ 1275577 w 2551155"/>
              <a:gd name="connsiteY32" fmla="*/ 0 h 21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51155" h="2103028">
                <a:moveTo>
                  <a:pt x="1275577" y="0"/>
                </a:moveTo>
                <a:cubicBezTo>
                  <a:pt x="1427676" y="0"/>
                  <a:pt x="1550977" y="123301"/>
                  <a:pt x="1550977" y="275400"/>
                </a:cubicBezTo>
                <a:cubicBezTo>
                  <a:pt x="1550977" y="332437"/>
                  <a:pt x="1533638" y="385425"/>
                  <a:pt x="1503943" y="429379"/>
                </a:cubicBezTo>
                <a:lnTo>
                  <a:pt x="1474530" y="465028"/>
                </a:lnTo>
                <a:lnTo>
                  <a:pt x="2095639" y="465028"/>
                </a:lnTo>
                <a:lnTo>
                  <a:pt x="2095639" y="1077228"/>
                </a:lnTo>
                <a:lnTo>
                  <a:pt x="2121777" y="1055662"/>
                </a:lnTo>
                <a:cubicBezTo>
                  <a:pt x="2165731" y="1025967"/>
                  <a:pt x="2218718" y="1008628"/>
                  <a:pt x="2275755" y="1008628"/>
                </a:cubicBezTo>
                <a:cubicBezTo>
                  <a:pt x="2427854" y="1008628"/>
                  <a:pt x="2551155" y="1131929"/>
                  <a:pt x="2551155" y="1284028"/>
                </a:cubicBezTo>
                <a:cubicBezTo>
                  <a:pt x="2551155" y="1436127"/>
                  <a:pt x="2427854" y="1559428"/>
                  <a:pt x="2275755" y="1559428"/>
                </a:cubicBezTo>
                <a:cubicBezTo>
                  <a:pt x="2218718" y="1559428"/>
                  <a:pt x="2165731" y="1542089"/>
                  <a:pt x="2121777" y="1512394"/>
                </a:cubicBezTo>
                <a:lnTo>
                  <a:pt x="2095639" y="1490829"/>
                </a:lnTo>
                <a:lnTo>
                  <a:pt x="2095639" y="2103028"/>
                </a:lnTo>
                <a:lnTo>
                  <a:pt x="1506504" y="2103028"/>
                </a:lnTo>
                <a:lnTo>
                  <a:pt x="1513019" y="2095132"/>
                </a:lnTo>
                <a:cubicBezTo>
                  <a:pt x="1542714" y="2051178"/>
                  <a:pt x="1560053" y="1998190"/>
                  <a:pt x="1560053" y="1941153"/>
                </a:cubicBezTo>
                <a:cubicBezTo>
                  <a:pt x="1560053" y="1789054"/>
                  <a:pt x="1436752" y="1665753"/>
                  <a:pt x="1284653" y="1665753"/>
                </a:cubicBezTo>
                <a:cubicBezTo>
                  <a:pt x="1132554" y="1665753"/>
                  <a:pt x="1009253" y="1789054"/>
                  <a:pt x="1009253" y="1941153"/>
                </a:cubicBezTo>
                <a:cubicBezTo>
                  <a:pt x="1009253" y="1998190"/>
                  <a:pt x="1026592" y="2051178"/>
                  <a:pt x="1056287" y="2095132"/>
                </a:cubicBezTo>
                <a:lnTo>
                  <a:pt x="1062802" y="2103028"/>
                </a:lnTo>
                <a:lnTo>
                  <a:pt x="461349" y="2103028"/>
                </a:lnTo>
                <a:lnTo>
                  <a:pt x="461349" y="1486016"/>
                </a:lnTo>
                <a:lnTo>
                  <a:pt x="429379" y="1512394"/>
                </a:lnTo>
                <a:cubicBezTo>
                  <a:pt x="385425" y="1542089"/>
                  <a:pt x="332437" y="1559428"/>
                  <a:pt x="275400" y="1559428"/>
                </a:cubicBezTo>
                <a:cubicBezTo>
                  <a:pt x="123301" y="1559428"/>
                  <a:pt x="0" y="1436127"/>
                  <a:pt x="0" y="1284028"/>
                </a:cubicBezTo>
                <a:cubicBezTo>
                  <a:pt x="0" y="1131929"/>
                  <a:pt x="123301" y="1008628"/>
                  <a:pt x="275400" y="1008628"/>
                </a:cubicBezTo>
                <a:cubicBezTo>
                  <a:pt x="332437" y="1008628"/>
                  <a:pt x="385425" y="1025967"/>
                  <a:pt x="429379" y="1055662"/>
                </a:cubicBezTo>
                <a:lnTo>
                  <a:pt x="461349" y="1082040"/>
                </a:lnTo>
                <a:lnTo>
                  <a:pt x="461349" y="465028"/>
                </a:lnTo>
                <a:lnTo>
                  <a:pt x="1076625" y="465028"/>
                </a:lnTo>
                <a:lnTo>
                  <a:pt x="1047211" y="429379"/>
                </a:lnTo>
                <a:cubicBezTo>
                  <a:pt x="1017516" y="385425"/>
                  <a:pt x="1000177" y="332437"/>
                  <a:pt x="1000177" y="275400"/>
                </a:cubicBezTo>
                <a:cubicBezTo>
                  <a:pt x="1000177" y="123301"/>
                  <a:pt x="1123478" y="0"/>
                  <a:pt x="1275577" y="0"/>
                </a:cubicBezTo>
                <a:close/>
              </a:path>
            </a:pathLst>
          </a:custGeom>
          <a:solidFill>
            <a:srgbClr val="4E8DD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12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89D5C22-787B-4E45-87A3-6D45015E3332}"/>
              </a:ext>
            </a:extLst>
          </p:cNvPr>
          <p:cNvGrpSpPr>
            <a:grpSpLocks noChangeAspect="1"/>
          </p:cNvGrpSpPr>
          <p:nvPr/>
        </p:nvGrpSpPr>
        <p:grpSpPr>
          <a:xfrm>
            <a:off x="2828562" y="197971"/>
            <a:ext cx="11691396" cy="1327771"/>
            <a:chOff x="1899138" y="1012625"/>
            <a:chExt cx="16042382" cy="17436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9B83DDC-09DA-9B4C-8205-20D3691C39DA}"/>
                </a:ext>
              </a:extLst>
            </p:cNvPr>
            <p:cNvSpPr txBox="1"/>
            <p:nvPr/>
          </p:nvSpPr>
          <p:spPr>
            <a:xfrm>
              <a:off x="6371758" y="1012625"/>
              <a:ext cx="11569762" cy="1743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2249" tIns="72249" rIns="72249" bIns="72249" numCol="1" spcCol="38100" rtlCol="0" anchor="ctr">
              <a:spAutoFit/>
            </a:bodyPr>
            <a:lstStyle/>
            <a:p>
              <a:pPr defTabSz="830849"/>
              <a:r>
                <a:rPr lang="en-US" sz="768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Knowledge Graph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CF5E69A-53C1-4C48-B86D-6E98C0B06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9138" y="1274311"/>
              <a:ext cx="4026278" cy="1360995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7500AB3-1A90-5944-9EDE-42F68E7C23D1}"/>
              </a:ext>
            </a:extLst>
          </p:cNvPr>
          <p:cNvGrpSpPr/>
          <p:nvPr/>
        </p:nvGrpSpPr>
        <p:grpSpPr>
          <a:xfrm>
            <a:off x="0" y="8759754"/>
            <a:ext cx="17340263" cy="1036490"/>
            <a:chOff x="0" y="8759754"/>
            <a:chExt cx="17340263" cy="1036490"/>
          </a:xfrm>
        </p:grpSpPr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0B89B0A6-D8B7-F74D-AFAA-DE6CE7D31196}"/>
                </a:ext>
              </a:extLst>
            </p:cNvPr>
            <p:cNvSpPr/>
            <p:nvPr/>
          </p:nvSpPr>
          <p:spPr>
            <a:xfrm>
              <a:off x="0" y="8777688"/>
              <a:ext cx="17340263" cy="101855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B2F5F8D3-9ACA-314C-A6CC-608B069A6B1A}"/>
                </a:ext>
              </a:extLst>
            </p:cNvPr>
            <p:cNvSpPr/>
            <p:nvPr/>
          </p:nvSpPr>
          <p:spPr>
            <a:xfrm>
              <a:off x="0" y="8759754"/>
              <a:ext cx="17340263" cy="1018556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pic>
          <p:nvPicPr>
            <p:cNvPr id="66" name="Macintosh HD:Users:rjw:Development:Data Liberate:images:Data_Liberate_Logo-200.png" descr="Macintosh HD:Users:rjw:Development:Data Liberate:images:Data_Liberate_Logo-200.png">
              <a:extLst>
                <a:ext uri="{FF2B5EF4-FFF2-40B4-BE49-F238E27FC236}">
                  <a16:creationId xmlns:a16="http://schemas.microsoft.com/office/drawing/2014/main" id="{2D62A16C-C352-514B-955C-43C2FC8F4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90581" y="8989135"/>
              <a:ext cx="1793880" cy="653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6A1DE7BC-6476-6D46-B697-2D57851811D7}"/>
              </a:ext>
            </a:extLst>
          </p:cNvPr>
          <p:cNvSpPr txBox="1"/>
          <p:nvPr/>
        </p:nvSpPr>
        <p:spPr>
          <a:xfrm>
            <a:off x="6770523" y="6301006"/>
            <a:ext cx="1462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bf:Place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schema:Place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Paris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70D7F81-788C-BF49-B07A-F88E26B3F747}"/>
              </a:ext>
            </a:extLst>
          </p:cNvPr>
          <p:cNvSpPr txBox="1"/>
          <p:nvPr/>
        </p:nvSpPr>
        <p:spPr>
          <a:xfrm>
            <a:off x="8666448" y="6319180"/>
            <a:ext cx="23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bf:Person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schema:Person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Charles Dickens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B122D7E-A981-1747-816D-A15189DC8004}"/>
              </a:ext>
            </a:extLst>
          </p:cNvPr>
          <p:cNvSpPr txBox="1"/>
          <p:nvPr/>
        </p:nvSpPr>
        <p:spPr>
          <a:xfrm>
            <a:off x="8842056" y="2671563"/>
            <a:ext cx="22573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bf:instance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schema:CreativeWork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schema:Product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 of 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Cities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C9D5B1-07A8-F342-87E8-E286CBAE116F}"/>
              </a:ext>
            </a:extLst>
          </p:cNvPr>
          <p:cNvSpPr txBox="1"/>
          <p:nvPr/>
        </p:nvSpPr>
        <p:spPr>
          <a:xfrm>
            <a:off x="6342511" y="2671249"/>
            <a:ext cx="2323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bf:Work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schema:CreativeWork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 of Two Cities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853EFE0-3255-4C45-8772-E7D8DB5E7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DE89392-9161-9448-8450-52CB262DD6D6}"/>
              </a:ext>
            </a:extLst>
          </p:cNvPr>
          <p:cNvSpPr txBox="1"/>
          <p:nvPr/>
        </p:nvSpPr>
        <p:spPr>
          <a:xfrm>
            <a:off x="3468316" y="7709460"/>
            <a:ext cx="1040363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/>
              <a:t>Add context with Schema.org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991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BF3A7D1-5274-2A40-9AD3-DFEDEF405A2A}"/>
              </a:ext>
            </a:extLst>
          </p:cNvPr>
          <p:cNvGrpSpPr>
            <a:grpSpLocks noChangeAspect="1"/>
          </p:cNvGrpSpPr>
          <p:nvPr/>
        </p:nvGrpSpPr>
        <p:grpSpPr>
          <a:xfrm>
            <a:off x="2828562" y="197971"/>
            <a:ext cx="11691396" cy="1327771"/>
            <a:chOff x="1899138" y="1012625"/>
            <a:chExt cx="16042382" cy="17436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060C76-D34F-2940-8D6D-30F6DB2BB977}"/>
                </a:ext>
              </a:extLst>
            </p:cNvPr>
            <p:cNvSpPr txBox="1"/>
            <p:nvPr/>
          </p:nvSpPr>
          <p:spPr>
            <a:xfrm>
              <a:off x="6371758" y="1012625"/>
              <a:ext cx="11569762" cy="1743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2249" tIns="72249" rIns="72249" bIns="72249" numCol="1" spcCol="38100" rtlCol="0" anchor="ctr">
              <a:spAutoFit/>
            </a:bodyPr>
            <a:lstStyle/>
            <a:p>
              <a:pPr defTabSz="830849"/>
              <a:r>
                <a:rPr lang="en-US" sz="768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Knowledge Graph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782788-802F-5E47-9B57-1492F4046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9138" y="1274311"/>
              <a:ext cx="4026278" cy="136099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84D1504-43B4-7142-AF40-6E6888388E9A}"/>
              </a:ext>
            </a:extLst>
          </p:cNvPr>
          <p:cNvSpPr txBox="1"/>
          <p:nvPr/>
        </p:nvSpPr>
        <p:spPr>
          <a:xfrm>
            <a:off x="914400" y="2647406"/>
            <a:ext cx="12984480" cy="3426579"/>
          </a:xfrm>
          <a:custGeom>
            <a:avLst/>
            <a:gdLst>
              <a:gd name="connsiteX0" fmla="*/ 0 w 12984480"/>
              <a:gd name="connsiteY0" fmla="*/ 0 h 3426579"/>
              <a:gd name="connsiteX1" fmla="*/ 12984480 w 12984480"/>
              <a:gd name="connsiteY1" fmla="*/ 0 h 3426579"/>
              <a:gd name="connsiteX2" fmla="*/ 12984480 w 12984480"/>
              <a:gd name="connsiteY2" fmla="*/ 3426579 h 3426579"/>
              <a:gd name="connsiteX3" fmla="*/ 0 w 12984480"/>
              <a:gd name="connsiteY3" fmla="*/ 3426579 h 3426579"/>
              <a:gd name="connsiteX4" fmla="*/ 0 w 12984480"/>
              <a:gd name="connsiteY4" fmla="*/ 0 h 34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84480" h="3426579" fill="none" extrusionOk="0">
                <a:moveTo>
                  <a:pt x="0" y="0"/>
                </a:moveTo>
                <a:cubicBezTo>
                  <a:pt x="2681011" y="-49533"/>
                  <a:pt x="8886187" y="-14809"/>
                  <a:pt x="12984480" y="0"/>
                </a:cubicBezTo>
                <a:cubicBezTo>
                  <a:pt x="13072119" y="1263482"/>
                  <a:pt x="12911801" y="2897652"/>
                  <a:pt x="12984480" y="3426579"/>
                </a:cubicBezTo>
                <a:cubicBezTo>
                  <a:pt x="7927648" y="3378348"/>
                  <a:pt x="2656587" y="3511034"/>
                  <a:pt x="0" y="3426579"/>
                </a:cubicBezTo>
                <a:cubicBezTo>
                  <a:pt x="-38581" y="2145268"/>
                  <a:pt x="63341" y="561382"/>
                  <a:pt x="0" y="0"/>
                </a:cubicBezTo>
                <a:close/>
              </a:path>
              <a:path w="12984480" h="3426579" stroke="0" extrusionOk="0">
                <a:moveTo>
                  <a:pt x="0" y="0"/>
                </a:moveTo>
                <a:cubicBezTo>
                  <a:pt x="4314480" y="118645"/>
                  <a:pt x="10324215" y="116012"/>
                  <a:pt x="12984480" y="0"/>
                </a:cubicBezTo>
                <a:cubicBezTo>
                  <a:pt x="12851598" y="1335758"/>
                  <a:pt x="13069431" y="2149711"/>
                  <a:pt x="12984480" y="3426579"/>
                </a:cubicBezTo>
                <a:cubicBezTo>
                  <a:pt x="8927034" y="3561179"/>
                  <a:pt x="3078648" y="3269383"/>
                  <a:pt x="0" y="3426579"/>
                </a:cubicBezTo>
                <a:cubicBezTo>
                  <a:pt x="-20187" y="2453252"/>
                  <a:pt x="-152480" y="39405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tx1">
                <a:lumMod val="50000"/>
                <a:lumOff val="5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50800" rIns="50800" bIns="50800" numCol="1" spcCol="38100" rtlCol="0" anchor="t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 discovery of new entities using graph reconciliation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Inventors: Oksan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Yakhnenko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Norases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Vesdapunt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Assignee: GOOGLE LLC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Patent: 10,331,706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Granted: June 25, 2019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Filed: October 4, 2017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6BD24-4CDC-884F-A502-CCC6F7181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331" y="3837982"/>
            <a:ext cx="7255532" cy="5313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68F4CD-EF71-2A4B-A917-71DC6C1876C6}"/>
              </a:ext>
            </a:extLst>
          </p:cNvPr>
          <p:cNvSpPr txBox="1"/>
          <p:nvPr/>
        </p:nvSpPr>
        <p:spPr>
          <a:xfrm>
            <a:off x="3468315" y="1433598"/>
            <a:ext cx="1040363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Improving by Reconciliation</a:t>
            </a:r>
          </a:p>
        </p:txBody>
      </p:sp>
    </p:spTree>
    <p:extLst>
      <p:ext uri="{BB962C8B-B14F-4D97-AF65-F5344CB8AC3E}">
        <p14:creationId xmlns:p14="http://schemas.microsoft.com/office/powerpoint/2010/main" val="40810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443702E-A00F-954C-950D-499067D8EA16}"/>
              </a:ext>
            </a:extLst>
          </p:cNvPr>
          <p:cNvSpPr txBox="1">
            <a:spLocks/>
          </p:cNvSpPr>
          <p:nvPr/>
        </p:nvSpPr>
        <p:spPr>
          <a:xfrm>
            <a:off x="867011" y="0"/>
            <a:ext cx="15606239" cy="1625601"/>
          </a:xfrm>
          <a:prstGeom prst="rect">
            <a:avLst/>
          </a:prstGeom>
        </p:spPr>
        <p:txBody>
          <a:bodyPr/>
          <a:lstStyle>
            <a:lvl1pPr marL="0" marR="0" indent="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6000" dirty="0"/>
              <a:t>Structured Data On The Web Today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F37FC6-D316-C949-988D-EB3EE0D90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997" y="879256"/>
            <a:ext cx="10802267" cy="8695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9261E0-A955-AD4B-A300-A97ADDB3C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600" y="1201269"/>
            <a:ext cx="7777664" cy="6636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087000-B6DD-BB49-9E9E-15182E9FD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332" y="902445"/>
            <a:ext cx="7972200" cy="7971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1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3914E-79A9-8A46-990D-10D9AECC0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230" y="1231900"/>
            <a:ext cx="9575800" cy="805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57DF2D6-9294-144E-9DB9-3013DE2893A7}"/>
              </a:ext>
            </a:extLst>
          </p:cNvPr>
          <p:cNvSpPr txBox="1">
            <a:spLocks/>
          </p:cNvSpPr>
          <p:nvPr/>
        </p:nvSpPr>
        <p:spPr>
          <a:xfrm>
            <a:off x="867011" y="0"/>
            <a:ext cx="15606239" cy="1625601"/>
          </a:xfrm>
          <a:prstGeom prst="rect">
            <a:avLst/>
          </a:prstGeom>
        </p:spPr>
        <p:txBody>
          <a:bodyPr/>
          <a:lstStyle>
            <a:lvl1pPr marL="0" marR="0" indent="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6000" dirty="0"/>
              <a:t>Structured Data On The Web Today</a:t>
            </a:r>
          </a:p>
        </p:txBody>
      </p:sp>
    </p:spTree>
    <p:extLst>
      <p:ext uri="{BB962C8B-B14F-4D97-AF65-F5344CB8AC3E}">
        <p14:creationId xmlns:p14="http://schemas.microsoft.com/office/powerpoint/2010/main" val="1817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 1">
            <a:extLst>
              <a:ext uri="{FF2B5EF4-FFF2-40B4-BE49-F238E27FC236}">
                <a16:creationId xmlns:a16="http://schemas.microsoft.com/office/drawing/2014/main" id="{A6CF9D80-4557-E54A-A08B-BB6A535B0C2F}"/>
              </a:ext>
            </a:extLst>
          </p:cNvPr>
          <p:cNvSpPr/>
          <p:nvPr/>
        </p:nvSpPr>
        <p:spPr>
          <a:xfrm>
            <a:off x="6870039" y="5105399"/>
            <a:ext cx="1497724" cy="13716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RDF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TripleStore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n 2">
            <a:extLst>
              <a:ext uri="{FF2B5EF4-FFF2-40B4-BE49-F238E27FC236}">
                <a16:creationId xmlns:a16="http://schemas.microsoft.com/office/drawing/2014/main" id="{D6888A1A-80D4-634D-AE5C-A8B5748239C0}"/>
              </a:ext>
            </a:extLst>
          </p:cNvPr>
          <p:cNvSpPr/>
          <p:nvPr/>
        </p:nvSpPr>
        <p:spPr>
          <a:xfrm>
            <a:off x="1337783" y="5211380"/>
            <a:ext cx="1384738" cy="115963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Spydus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Library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0169AEE-3BBD-3841-83C6-D697B1E937E1}"/>
              </a:ext>
            </a:extLst>
          </p:cNvPr>
          <p:cNvSpPr/>
          <p:nvPr/>
        </p:nvSpPr>
        <p:spPr>
          <a:xfrm>
            <a:off x="4072599" y="5262033"/>
            <a:ext cx="1447362" cy="1058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MARC  to NLBDM Conversion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D4C43BD-3E35-AC40-B80E-D51301092123}"/>
              </a:ext>
            </a:extLst>
          </p:cNvPr>
          <p:cNvSpPr/>
          <p:nvPr/>
        </p:nvSpPr>
        <p:spPr>
          <a:xfrm>
            <a:off x="9717841" y="5147749"/>
            <a:ext cx="1447362" cy="128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Static Page  Creation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3427E8-15BF-164C-9C0B-FE77478D6555}"/>
              </a:ext>
            </a:extLst>
          </p:cNvPr>
          <p:cNvSpPr/>
          <p:nvPr/>
        </p:nvSpPr>
        <p:spPr>
          <a:xfrm>
            <a:off x="12565643" y="3665636"/>
            <a:ext cx="1447362" cy="673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Sitemap</a:t>
            </a:r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D272849E-3334-A04D-A214-7BE4DA1C7594}"/>
              </a:ext>
            </a:extLst>
          </p:cNvPr>
          <p:cNvSpPr/>
          <p:nvPr/>
        </p:nvSpPr>
        <p:spPr>
          <a:xfrm>
            <a:off x="12515281" y="5105399"/>
            <a:ext cx="1497724" cy="13716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Static Site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DEEF781-B454-7748-8261-96424562C972}"/>
              </a:ext>
            </a:extLst>
          </p:cNvPr>
          <p:cNvSpPr/>
          <p:nvPr/>
        </p:nvSpPr>
        <p:spPr>
          <a:xfrm>
            <a:off x="15312721" y="4338917"/>
            <a:ext cx="1447362" cy="12869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Googlebot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EE3CA1-97B4-FE42-B6DC-D51BD2DD132B}"/>
              </a:ext>
            </a:extLst>
          </p:cNvPr>
          <p:cNvCxnSpPr>
            <a:stCxn id="3" idx="4"/>
            <a:endCxn id="5" idx="1"/>
          </p:cNvCxnSpPr>
          <p:nvPr/>
        </p:nvCxnSpPr>
        <p:spPr>
          <a:xfrm>
            <a:off x="2722521" y="5791200"/>
            <a:ext cx="135007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C6ABEE-ABD0-2B4D-B92E-9B3F66F0A403}"/>
              </a:ext>
            </a:extLst>
          </p:cNvPr>
          <p:cNvCxnSpPr>
            <a:stCxn id="5" idx="3"/>
            <a:endCxn id="2" idx="2"/>
          </p:cNvCxnSpPr>
          <p:nvPr/>
        </p:nvCxnSpPr>
        <p:spPr>
          <a:xfrm flipV="1">
            <a:off x="5519961" y="5791199"/>
            <a:ext cx="1350078" cy="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341CA5-A2E6-0240-84A7-7EF9472874E4}"/>
              </a:ext>
            </a:extLst>
          </p:cNvPr>
          <p:cNvCxnSpPr>
            <a:stCxn id="2" idx="4"/>
            <a:endCxn id="6" idx="1"/>
          </p:cNvCxnSpPr>
          <p:nvPr/>
        </p:nvCxnSpPr>
        <p:spPr>
          <a:xfrm>
            <a:off x="8367763" y="5791199"/>
            <a:ext cx="135007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4B4E9E-556F-964B-81D4-C143B1446689}"/>
              </a:ext>
            </a:extLst>
          </p:cNvPr>
          <p:cNvCxnSpPr>
            <a:stCxn id="6" idx="3"/>
            <a:endCxn id="8" idx="2"/>
          </p:cNvCxnSpPr>
          <p:nvPr/>
        </p:nvCxnSpPr>
        <p:spPr>
          <a:xfrm>
            <a:off x="11165203" y="5791199"/>
            <a:ext cx="135007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B37AA3-F331-764A-93DA-8E5E0C9C9A2D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11165203" y="4002277"/>
            <a:ext cx="1400440" cy="178892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650E1F-C909-F44A-90B3-94E066C3B94A}"/>
              </a:ext>
            </a:extLst>
          </p:cNvPr>
          <p:cNvCxnSpPr>
            <a:stCxn id="9" idx="1"/>
            <a:endCxn id="7" idx="3"/>
          </p:cNvCxnSpPr>
          <p:nvPr/>
        </p:nvCxnSpPr>
        <p:spPr>
          <a:xfrm flipH="1" flipV="1">
            <a:off x="14013005" y="4002277"/>
            <a:ext cx="1299716" cy="980090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83AE91-7311-A946-8FD5-88FF97A2E1FE}"/>
              </a:ext>
            </a:extLst>
          </p:cNvPr>
          <p:cNvCxnSpPr>
            <a:stCxn id="9" idx="1"/>
            <a:endCxn id="8" idx="4"/>
          </p:cNvCxnSpPr>
          <p:nvPr/>
        </p:nvCxnSpPr>
        <p:spPr>
          <a:xfrm flipH="1">
            <a:off x="14013005" y="4982367"/>
            <a:ext cx="1299716" cy="808832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17B61AF3-66AC-B74D-89DE-97308B73F340}"/>
              </a:ext>
            </a:extLst>
          </p:cNvPr>
          <p:cNvSpPr txBox="1">
            <a:spLocks/>
          </p:cNvSpPr>
          <p:nvPr/>
        </p:nvSpPr>
        <p:spPr>
          <a:xfrm>
            <a:off x="867011" y="0"/>
            <a:ext cx="15606239" cy="1625601"/>
          </a:xfrm>
          <a:prstGeom prst="rect">
            <a:avLst/>
          </a:prstGeom>
        </p:spPr>
        <p:txBody>
          <a:bodyPr/>
          <a:lstStyle>
            <a:lvl1pPr marL="0" marR="0" indent="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6000" dirty="0"/>
              <a:t>Structured Data On The Web Today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128318-E7CF-D14F-9CAB-93DC62711879}"/>
              </a:ext>
            </a:extLst>
          </p:cNvPr>
          <p:cNvSpPr txBox="1"/>
          <p:nvPr/>
        </p:nvSpPr>
        <p:spPr>
          <a:xfrm>
            <a:off x="5631095" y="905299"/>
            <a:ext cx="607807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NLB Singapore Schematic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E67A49-7852-3843-98A0-B57312CFC3A7}"/>
              </a:ext>
            </a:extLst>
          </p:cNvPr>
          <p:cNvSpPr txBox="1"/>
          <p:nvPr/>
        </p:nvSpPr>
        <p:spPr>
          <a:xfrm>
            <a:off x="4970809" y="4338917"/>
            <a:ext cx="244838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BIBFRAME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1E01E3-A4C2-FF41-B3EF-303CFA0A43D5}"/>
              </a:ext>
            </a:extLst>
          </p:cNvPr>
          <p:cNvSpPr txBox="1"/>
          <p:nvPr/>
        </p:nvSpPr>
        <p:spPr>
          <a:xfrm>
            <a:off x="7818611" y="4338917"/>
            <a:ext cx="244838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Schema.org</a:t>
            </a:r>
          </a:p>
        </p:txBody>
      </p:sp>
    </p:spTree>
    <p:extLst>
      <p:ext uri="{BB962C8B-B14F-4D97-AF65-F5344CB8AC3E}">
        <p14:creationId xmlns:p14="http://schemas.microsoft.com/office/powerpoint/2010/main" val="63244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C59602-DF0C-0545-BAF6-CEE66ECC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08" y="3118463"/>
            <a:ext cx="17338246" cy="975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79C8D8-051D-1F4D-9AE0-78DA9EB1F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08" y="3118463"/>
            <a:ext cx="17338246" cy="97536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E27D103-3730-8D40-B2D4-3D13E45021C5}"/>
              </a:ext>
            </a:extLst>
          </p:cNvPr>
          <p:cNvSpPr/>
          <p:nvPr/>
        </p:nvSpPr>
        <p:spPr>
          <a:xfrm>
            <a:off x="5205046" y="6307016"/>
            <a:ext cx="6729046" cy="327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ED507D-0467-7A45-ACA4-665134B0F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5307362"/>
            <a:ext cx="17338246" cy="36021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E513D8-A8AE-3448-A3F6-DCA7907E8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46" y="-3692704"/>
            <a:ext cx="17338246" cy="97536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ED85C5D-13E7-B844-9FAC-EA76A909F7DA}"/>
              </a:ext>
            </a:extLst>
          </p:cNvPr>
          <p:cNvGrpSpPr/>
          <p:nvPr/>
        </p:nvGrpSpPr>
        <p:grpSpPr>
          <a:xfrm>
            <a:off x="0" y="8759754"/>
            <a:ext cx="17340263" cy="1036490"/>
            <a:chOff x="0" y="8759754"/>
            <a:chExt cx="17340263" cy="1036490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686C1568-9086-E94C-846A-1B0A042407CE}"/>
                </a:ext>
              </a:extLst>
            </p:cNvPr>
            <p:cNvSpPr/>
            <p:nvPr/>
          </p:nvSpPr>
          <p:spPr>
            <a:xfrm>
              <a:off x="0" y="8777688"/>
              <a:ext cx="17340263" cy="1018556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27" name="Rectangle">
              <a:extLst>
                <a:ext uri="{FF2B5EF4-FFF2-40B4-BE49-F238E27FC236}">
                  <a16:creationId xmlns:a16="http://schemas.microsoft.com/office/drawing/2014/main" id="{2D7C6596-6FDC-D948-B004-DBC9710F4177}"/>
                </a:ext>
              </a:extLst>
            </p:cNvPr>
            <p:cNvSpPr/>
            <p:nvPr/>
          </p:nvSpPr>
          <p:spPr>
            <a:xfrm>
              <a:off x="0" y="8759754"/>
              <a:ext cx="17340263" cy="1018556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pic>
          <p:nvPicPr>
            <p:cNvPr id="28" name="Macintosh HD:Users:rjw:Development:Data Liberate:images:Data_Liberate_Logo-200.png" descr="Macintosh HD:Users:rjw:Development:Data Liberate:images:Data_Liberate_Logo-200.png">
              <a:extLst>
                <a:ext uri="{FF2B5EF4-FFF2-40B4-BE49-F238E27FC236}">
                  <a16:creationId xmlns:a16="http://schemas.microsoft.com/office/drawing/2014/main" id="{EE0C5F4B-5350-1E44-8F78-01870AA25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90581" y="8989135"/>
              <a:ext cx="1793880" cy="653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B300E47-9A47-B943-B5AE-D5BB5C2C1D0B}"/>
              </a:ext>
            </a:extLst>
          </p:cNvPr>
          <p:cNvSpPr txBox="1"/>
          <p:nvPr/>
        </p:nvSpPr>
        <p:spPr>
          <a:xfrm rot="20013625">
            <a:off x="11133353" y="1599576"/>
            <a:ext cx="6503506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radley Hand" pitchFamily="2" charset="77"/>
                <a:cs typeface="Script MT Bold" panose="020F0502020204030204" pitchFamily="34" charset="0"/>
                <a:sym typeface="Helvetica Neue"/>
              </a:rPr>
              <a:t>Wot</a:t>
            </a:r>
            <a:r>
              <a:rPr kumimoji="0" lang="en-US" sz="8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radley Hand" pitchFamily="2" charset="77"/>
                <a:cs typeface="Script MT Bold" panose="020F0502020204030204" pitchFamily="34" charset="0"/>
                <a:sym typeface="Helvetica Neue"/>
              </a:rPr>
              <a:t> do we need to do about it</a:t>
            </a:r>
            <a:r>
              <a:rPr kumimoji="0" lang="en-US" sz="8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radley Hand" pitchFamily="2" charset="77"/>
                <a:cs typeface="Script MT Bold" panose="020F0502020204030204" pitchFamily="34" charset="0"/>
                <a:sym typeface="Helvetica Neue"/>
              </a:rPr>
              <a:t>?!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664740-85AA-3A47-A7DE-98047B861759}"/>
              </a:ext>
            </a:extLst>
          </p:cNvPr>
          <p:cNvSpPr txBox="1">
            <a:spLocks/>
          </p:cNvSpPr>
          <p:nvPr/>
        </p:nvSpPr>
        <p:spPr>
          <a:xfrm>
            <a:off x="-1007" y="0"/>
            <a:ext cx="17340262" cy="1625601"/>
          </a:xfrm>
          <a:prstGeom prst="rect">
            <a:avLst/>
          </a:prstGeom>
        </p:spPr>
        <p:txBody>
          <a:bodyPr/>
          <a:lstStyle>
            <a:lvl1pPr marL="0" marR="0" indent="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6000" dirty="0"/>
              <a:t>Structured Bibliographic Data On The Web Today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3C75BD-BCB7-CF4B-850E-4F3D993359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1 0.00488 L 0.00576 -0.681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34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4 -0.40625 L 0.00576 -0.6818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-137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1644 L 0.00312 0.2919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1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AAE60-5936-354C-947E-F328446A9A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577" y="-12581"/>
            <a:ext cx="17565053" cy="8743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457321-B64A-BB46-B203-BD4888955753}"/>
              </a:ext>
            </a:extLst>
          </p:cNvPr>
          <p:cNvSpPr txBox="1"/>
          <p:nvPr/>
        </p:nvSpPr>
        <p:spPr>
          <a:xfrm>
            <a:off x="1240631" y="376438"/>
            <a:ext cx="148590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Embark on the Final Mile Together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A30E5A-C2D6-BC4E-8A88-F7E200FA72A0}"/>
              </a:ext>
            </a:extLst>
          </p:cNvPr>
          <p:cNvSpPr txBox="1">
            <a:spLocks/>
          </p:cNvSpPr>
          <p:nvPr/>
        </p:nvSpPr>
        <p:spPr>
          <a:xfrm>
            <a:off x="940829" y="1658336"/>
            <a:ext cx="15606239" cy="6436927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spcBef>
                <a:spcPts val="3000"/>
              </a:spcBef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Keep refining BIBFRAME</a:t>
            </a:r>
          </a:p>
          <a:p>
            <a:pPr>
              <a:spcBef>
                <a:spcPts val="3000"/>
              </a:spcBef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Solve the Work Reconciliation problem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a consistent repeatable way</a:t>
            </a:r>
          </a:p>
          <a:p>
            <a:pPr>
              <a:spcBef>
                <a:spcPts val="3000"/>
              </a:spcBef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Promote reconciliation services (OCLC / LC ?)</a:t>
            </a:r>
          </a:p>
          <a:p>
            <a:pPr>
              <a:spcBef>
                <a:spcPts val="3000"/>
              </a:spcBef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BIBFRAME to Schema.org enrichment / mapping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BIBFRAME2Schema.org</a:t>
            </a:r>
          </a:p>
          <a:p>
            <a:pPr>
              <a:spcBef>
                <a:spcPts val="3000"/>
              </a:spcBef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Build working examples</a:t>
            </a:r>
          </a:p>
          <a:p>
            <a:pPr>
              <a:spcBef>
                <a:spcPts val="3000"/>
              </a:spcBef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Schema.org is complementary not competitive!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 will get our stuff indexed!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3E55B-35FB-204F-8359-B43E6EEF7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501" y="-12581"/>
            <a:ext cx="11496762" cy="931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EF8E50-0958-E348-B86D-DD6E3F6C339D}"/>
              </a:ext>
            </a:extLst>
          </p:cNvPr>
          <p:cNvSpPr txBox="1"/>
          <p:nvPr/>
        </p:nvSpPr>
        <p:spPr>
          <a:xfrm>
            <a:off x="13164069" y="2719814"/>
            <a:ext cx="4252314" cy="287258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Challenges:</a:t>
            </a:r>
          </a:p>
          <a:p>
            <a:pPr marL="342900" marR="0" indent="-3429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Mapping to correct type</a:t>
            </a:r>
          </a:p>
          <a:p>
            <a:pPr marL="342900" marR="0" indent="-3429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What is a Book!?</a:t>
            </a:r>
          </a:p>
          <a:p>
            <a:pPr marL="342900" marR="0" indent="-3429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 Agent type in SDO</a:t>
            </a:r>
          </a:p>
          <a:p>
            <a:pPr marL="342900" marR="0" indent="-3429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Need 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xamples to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criticise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7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6" grpId="0" uiExpand="1" build="p" animBg="1"/>
      <p:bldP spid="6" grpId="1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B95B6-68ED-6746-8F16-8D9F419962E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" y="-8222"/>
            <a:ext cx="17319095" cy="87679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A9922-83EC-D146-A4F9-BDEE988A1D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548917" y="7990546"/>
            <a:ext cx="628245" cy="6853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0ED6C4-1178-EF44-89F1-CE3AAC86F3B3}"/>
              </a:ext>
            </a:extLst>
          </p:cNvPr>
          <p:cNvGrpSpPr/>
          <p:nvPr/>
        </p:nvGrpSpPr>
        <p:grpSpPr>
          <a:xfrm>
            <a:off x="0" y="8759754"/>
            <a:ext cx="17340263" cy="1036490"/>
            <a:chOff x="0" y="8759754"/>
            <a:chExt cx="17340263" cy="103649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53492D66-D1BD-2B48-A0BA-540A53E96E43}"/>
                </a:ext>
              </a:extLst>
            </p:cNvPr>
            <p:cNvSpPr/>
            <p:nvPr/>
          </p:nvSpPr>
          <p:spPr>
            <a:xfrm>
              <a:off x="0" y="8777688"/>
              <a:ext cx="17340263" cy="101855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51D31120-8DE5-B34B-B3FB-4CCEE7FA3430}"/>
                </a:ext>
              </a:extLst>
            </p:cNvPr>
            <p:cNvSpPr/>
            <p:nvPr/>
          </p:nvSpPr>
          <p:spPr>
            <a:xfrm>
              <a:off x="0" y="8759754"/>
              <a:ext cx="17340263" cy="1018556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pic>
          <p:nvPicPr>
            <p:cNvPr id="12" name="Macintosh HD:Users:rjw:Development:Data Liberate:images:Data_Liberate_Logo-200.png" descr="Macintosh HD:Users:rjw:Development:Data Liberate:images:Data_Liberate_Logo-200.png">
              <a:extLst>
                <a:ext uri="{FF2B5EF4-FFF2-40B4-BE49-F238E27FC236}">
                  <a16:creationId xmlns:a16="http://schemas.microsoft.com/office/drawing/2014/main" id="{4802FF4D-E467-7946-A48D-A05508C3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90581" y="8989135"/>
              <a:ext cx="1793880" cy="653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A5F1055-4525-4B4C-B523-F46ACD1197EF}"/>
              </a:ext>
            </a:extLst>
          </p:cNvPr>
          <p:cNvSpPr txBox="1"/>
          <p:nvPr/>
        </p:nvSpPr>
        <p:spPr>
          <a:xfrm>
            <a:off x="9403532" y="2510250"/>
            <a:ext cx="4464424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BIBFRAME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9D5F08-83DE-974F-BED8-15DFFB5A33B8}"/>
              </a:ext>
            </a:extLst>
          </p:cNvPr>
          <p:cNvSpPr txBox="1"/>
          <p:nvPr/>
        </p:nvSpPr>
        <p:spPr>
          <a:xfrm>
            <a:off x="4301100" y="3461107"/>
            <a:ext cx="7640452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Beyond our Walls</a:t>
            </a:r>
          </a:p>
        </p:txBody>
      </p:sp>
      <p:sp>
        <p:nvSpPr>
          <p:cNvPr id="20" name="Structured Data…">
            <a:extLst>
              <a:ext uri="{FF2B5EF4-FFF2-40B4-BE49-F238E27FC236}">
                <a16:creationId xmlns:a16="http://schemas.microsoft.com/office/drawing/2014/main" id="{5001DAD3-CFF3-C14A-A242-66878968345F}"/>
              </a:ext>
            </a:extLst>
          </p:cNvPr>
          <p:cNvSpPr txBox="1"/>
          <p:nvPr/>
        </p:nvSpPr>
        <p:spPr>
          <a:xfrm>
            <a:off x="3868883" y="2521161"/>
            <a:ext cx="4639148" cy="11028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spcBef>
                <a:spcPts val="1200"/>
              </a:spcBef>
              <a:defRPr sz="6500" b="1"/>
            </a:pPr>
            <a:r>
              <a:rPr lang="en-GB" sz="6500" dirty="0">
                <a:solidFill>
                  <a:schemeClr val="bg1"/>
                </a:solidFill>
              </a:rPr>
              <a:t>Relevance</a:t>
            </a:r>
            <a:endParaRPr sz="4900" i="1" dirty="0">
              <a:solidFill>
                <a:schemeClr val="bg1"/>
              </a:solidFill>
            </a:endParaRPr>
          </a:p>
        </p:txBody>
      </p:sp>
      <p:sp>
        <p:nvSpPr>
          <p:cNvPr id="21" name="Structured Data…">
            <a:extLst>
              <a:ext uri="{FF2B5EF4-FFF2-40B4-BE49-F238E27FC236}">
                <a16:creationId xmlns:a16="http://schemas.microsoft.com/office/drawing/2014/main" id="{89CD7FF1-DC09-2342-BFFC-EADCEB231943}"/>
              </a:ext>
            </a:extLst>
          </p:cNvPr>
          <p:cNvSpPr txBox="1"/>
          <p:nvPr/>
        </p:nvSpPr>
        <p:spPr>
          <a:xfrm>
            <a:off x="2151373" y="2512194"/>
            <a:ext cx="2121312" cy="11028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spcBef>
                <a:spcPts val="1200"/>
              </a:spcBef>
              <a:defRPr sz="6500" b="1"/>
            </a:pPr>
            <a:r>
              <a:rPr lang="en-GB" sz="6500" dirty="0">
                <a:solidFill>
                  <a:schemeClr val="bg1"/>
                </a:solidFill>
              </a:rPr>
              <a:t>The</a:t>
            </a:r>
            <a:endParaRPr sz="4900" i="1" dirty="0">
              <a:solidFill>
                <a:schemeClr val="bg1"/>
              </a:solidFill>
            </a:endParaRPr>
          </a:p>
        </p:txBody>
      </p:sp>
      <p:sp>
        <p:nvSpPr>
          <p:cNvPr id="22" name="Structured Data…">
            <a:extLst>
              <a:ext uri="{FF2B5EF4-FFF2-40B4-BE49-F238E27FC236}">
                <a16:creationId xmlns:a16="http://schemas.microsoft.com/office/drawing/2014/main" id="{33938200-4708-724B-B01E-F07EAA958637}"/>
              </a:ext>
            </a:extLst>
          </p:cNvPr>
          <p:cNvSpPr txBox="1"/>
          <p:nvPr/>
        </p:nvSpPr>
        <p:spPr>
          <a:xfrm>
            <a:off x="8026681" y="2521161"/>
            <a:ext cx="1611103" cy="11028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spcBef>
                <a:spcPts val="1200"/>
              </a:spcBef>
              <a:defRPr sz="6500" b="1"/>
            </a:pPr>
            <a:r>
              <a:rPr lang="en-GB" sz="6500" dirty="0">
                <a:solidFill>
                  <a:schemeClr val="bg1"/>
                </a:solidFill>
              </a:rPr>
              <a:t>of</a:t>
            </a:r>
            <a:endParaRPr sz="49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CBB02F-4CE4-1849-A1E1-A6886F0452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B95B6-68ED-6746-8F16-8D9F419962E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" y="-8222"/>
            <a:ext cx="17319095" cy="87679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A9922-83EC-D146-A4F9-BDEE988A1D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548917" y="7990546"/>
            <a:ext cx="628245" cy="6853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0ED6C4-1178-EF44-89F1-CE3AAC86F3B3}"/>
              </a:ext>
            </a:extLst>
          </p:cNvPr>
          <p:cNvGrpSpPr/>
          <p:nvPr/>
        </p:nvGrpSpPr>
        <p:grpSpPr>
          <a:xfrm>
            <a:off x="0" y="8759754"/>
            <a:ext cx="17340263" cy="1036490"/>
            <a:chOff x="0" y="8759754"/>
            <a:chExt cx="17340263" cy="103649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53492D66-D1BD-2B48-A0BA-540A53E96E43}"/>
                </a:ext>
              </a:extLst>
            </p:cNvPr>
            <p:cNvSpPr/>
            <p:nvPr/>
          </p:nvSpPr>
          <p:spPr>
            <a:xfrm>
              <a:off x="0" y="8777688"/>
              <a:ext cx="17340263" cy="101855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51D31120-8DE5-B34B-B3FB-4CCEE7FA3430}"/>
                </a:ext>
              </a:extLst>
            </p:cNvPr>
            <p:cNvSpPr/>
            <p:nvPr/>
          </p:nvSpPr>
          <p:spPr>
            <a:xfrm>
              <a:off x="0" y="8759754"/>
              <a:ext cx="17340263" cy="1018556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pic>
          <p:nvPicPr>
            <p:cNvPr id="12" name="Macintosh HD:Users:rjw:Development:Data Liberate:images:Data_Liberate_Logo-200.png" descr="Macintosh HD:Users:rjw:Development:Data Liberate:images:Data_Liberate_Logo-200.png">
              <a:extLst>
                <a:ext uri="{FF2B5EF4-FFF2-40B4-BE49-F238E27FC236}">
                  <a16:creationId xmlns:a16="http://schemas.microsoft.com/office/drawing/2014/main" id="{4802FF4D-E467-7946-A48D-A05508C3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90581" y="8989135"/>
              <a:ext cx="1793880" cy="653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E853BCE-60AA-A347-AEF9-310BE9513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195" y="9097885"/>
            <a:ext cx="1175872" cy="41141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5F1055-4525-4B4C-B523-F46ACD1197EF}"/>
              </a:ext>
            </a:extLst>
          </p:cNvPr>
          <p:cNvSpPr txBox="1"/>
          <p:nvPr/>
        </p:nvSpPr>
        <p:spPr>
          <a:xfrm>
            <a:off x="2247359" y="2525818"/>
            <a:ext cx="4464424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BIBFRAME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9D5F08-83DE-974F-BED8-15DFFB5A33B8}"/>
              </a:ext>
            </a:extLst>
          </p:cNvPr>
          <p:cNvSpPr txBox="1"/>
          <p:nvPr/>
        </p:nvSpPr>
        <p:spPr>
          <a:xfrm>
            <a:off x="4301100" y="3461107"/>
            <a:ext cx="7640452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Beyond our Walls</a:t>
            </a:r>
          </a:p>
        </p:txBody>
      </p:sp>
      <p:sp>
        <p:nvSpPr>
          <p:cNvPr id="20" name="Structured Data…">
            <a:extLst>
              <a:ext uri="{FF2B5EF4-FFF2-40B4-BE49-F238E27FC236}">
                <a16:creationId xmlns:a16="http://schemas.microsoft.com/office/drawing/2014/main" id="{5001DAD3-CFF3-C14A-A242-66878968345F}"/>
              </a:ext>
            </a:extLst>
          </p:cNvPr>
          <p:cNvSpPr txBox="1"/>
          <p:nvPr/>
        </p:nvSpPr>
        <p:spPr>
          <a:xfrm>
            <a:off x="10317615" y="2525818"/>
            <a:ext cx="4639148" cy="11028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spcBef>
                <a:spcPts val="1200"/>
              </a:spcBef>
              <a:defRPr sz="6500" b="1"/>
            </a:pPr>
            <a:r>
              <a:rPr lang="en-GB" sz="6500" dirty="0">
                <a:solidFill>
                  <a:schemeClr val="bg1"/>
                </a:solidFill>
              </a:rPr>
              <a:t>Relevance</a:t>
            </a:r>
            <a:endParaRPr sz="4900" i="1" dirty="0">
              <a:solidFill>
                <a:schemeClr val="bg1"/>
              </a:solidFill>
            </a:endParaRPr>
          </a:p>
        </p:txBody>
      </p:sp>
      <p:sp>
        <p:nvSpPr>
          <p:cNvPr id="18" name="Structured Data…">
            <a:extLst>
              <a:ext uri="{FF2B5EF4-FFF2-40B4-BE49-F238E27FC236}">
                <a16:creationId xmlns:a16="http://schemas.microsoft.com/office/drawing/2014/main" id="{FED0DAF8-6B87-144B-BDBB-81E12DB8A8DE}"/>
              </a:ext>
            </a:extLst>
          </p:cNvPr>
          <p:cNvSpPr txBox="1"/>
          <p:nvPr/>
        </p:nvSpPr>
        <p:spPr>
          <a:xfrm>
            <a:off x="6229276" y="2525818"/>
            <a:ext cx="1483859" cy="11028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spcBef>
                <a:spcPts val="1200"/>
              </a:spcBef>
              <a:defRPr sz="6500" b="1"/>
            </a:pPr>
            <a:r>
              <a:rPr lang="en-GB" sz="6500" dirty="0">
                <a:solidFill>
                  <a:schemeClr val="bg1"/>
                </a:solidFill>
              </a:rPr>
              <a:t>‘s</a:t>
            </a:r>
            <a:endParaRPr sz="4900" i="1" dirty="0">
              <a:solidFill>
                <a:schemeClr val="bg1"/>
              </a:solidFill>
            </a:endParaRPr>
          </a:p>
        </p:txBody>
      </p:sp>
      <p:sp>
        <p:nvSpPr>
          <p:cNvPr id="23" name="Structured Data…">
            <a:extLst>
              <a:ext uri="{FF2B5EF4-FFF2-40B4-BE49-F238E27FC236}">
                <a16:creationId xmlns:a16="http://schemas.microsoft.com/office/drawing/2014/main" id="{990DB306-8F7F-D24E-8F95-DF9E4404D7E9}"/>
              </a:ext>
            </a:extLst>
          </p:cNvPr>
          <p:cNvSpPr txBox="1"/>
          <p:nvPr/>
        </p:nvSpPr>
        <p:spPr>
          <a:xfrm>
            <a:off x="7183136" y="2525818"/>
            <a:ext cx="2656676" cy="11028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spcBef>
                <a:spcPts val="1200"/>
              </a:spcBef>
              <a:defRPr sz="6500" b="1"/>
            </a:pPr>
            <a:r>
              <a:rPr lang="en-GB" sz="6500" dirty="0">
                <a:solidFill>
                  <a:schemeClr val="bg1"/>
                </a:solidFill>
              </a:rPr>
              <a:t>Lack</a:t>
            </a:r>
            <a:endParaRPr sz="4900" i="1" dirty="0">
              <a:solidFill>
                <a:schemeClr val="bg1"/>
              </a:solidFill>
            </a:endParaRPr>
          </a:p>
        </p:txBody>
      </p:sp>
      <p:sp>
        <p:nvSpPr>
          <p:cNvPr id="24" name="Structured Data…">
            <a:extLst>
              <a:ext uri="{FF2B5EF4-FFF2-40B4-BE49-F238E27FC236}">
                <a16:creationId xmlns:a16="http://schemas.microsoft.com/office/drawing/2014/main" id="{C701E4F8-5907-A243-B312-9C9F90531F4C}"/>
              </a:ext>
            </a:extLst>
          </p:cNvPr>
          <p:cNvSpPr txBox="1"/>
          <p:nvPr/>
        </p:nvSpPr>
        <p:spPr>
          <a:xfrm>
            <a:off x="9213528" y="2525818"/>
            <a:ext cx="1611103" cy="11028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spcBef>
                <a:spcPts val="1200"/>
              </a:spcBef>
              <a:defRPr sz="6500" b="1"/>
            </a:pPr>
            <a:r>
              <a:rPr lang="en-GB" sz="6500" dirty="0">
                <a:solidFill>
                  <a:schemeClr val="bg1"/>
                </a:solidFill>
              </a:rPr>
              <a:t>of</a:t>
            </a:r>
            <a:endParaRPr sz="49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E8BA73-D6EC-5142-B227-5036956504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97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light.wav">
            <a:hlinkClick r:id="" action="ppaction://media"/>
            <a:extLst>
              <a:ext uri="{FF2B5EF4-FFF2-40B4-BE49-F238E27FC236}">
                <a16:creationId xmlns:a16="http://schemas.microsoft.com/office/drawing/2014/main" id="{704C8D55-51A5-3E40-B461-93B996316DB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8" y="3808413"/>
            <a:ext cx="460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sting.wav">
            <a:hlinkClick r:id="" action="ppaction://media"/>
            <a:extLst>
              <a:ext uri="{FF2B5EF4-FFF2-40B4-BE49-F238E27FC236}">
                <a16:creationId xmlns:a16="http://schemas.microsoft.com/office/drawing/2014/main" id="{B2A7BE44-9294-5B42-904A-C67B7EBCD15C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3" y="234950"/>
            <a:ext cx="444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bgmusic.wav">
            <a:hlinkClick r:id="" action="ppaction://media"/>
            <a:extLst>
              <a:ext uri="{FF2B5EF4-FFF2-40B4-BE49-F238E27FC236}">
                <a16:creationId xmlns:a16="http://schemas.microsoft.com/office/drawing/2014/main" id="{3BE02FCA-C7DA-D34A-95E3-4DF742025693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25" y="2944813"/>
            <a:ext cx="4445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1" descr="C:\My Documents\Millionaire\ppt\Blanktemp64000.jpg">
            <a:extLst>
              <a:ext uri="{FF2B5EF4-FFF2-40B4-BE49-F238E27FC236}">
                <a16:creationId xmlns:a16="http://schemas.microsoft.com/office/drawing/2014/main" id="{301AE525-1234-0848-A8B6-4CAC5C3A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bgmusic.wav">
            <a:hlinkClick r:id="" action="ppaction://media"/>
            <a:extLst>
              <a:ext uri="{FF2B5EF4-FFF2-40B4-BE49-F238E27FC236}">
                <a16:creationId xmlns:a16="http://schemas.microsoft.com/office/drawing/2014/main" id="{AF83964A-715D-9B4C-9DF5-9A9ACBB4295A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025" y="3160713"/>
            <a:ext cx="46038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9" name="passed1000.wav">
            <a:hlinkClick r:id="" action="ppaction://media"/>
            <a:extLst>
              <a:ext uri="{FF2B5EF4-FFF2-40B4-BE49-F238E27FC236}">
                <a16:creationId xmlns:a16="http://schemas.microsoft.com/office/drawing/2014/main" id="{C32CD0E9-C9E7-9945-9C43-E8EA7CAC32B7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8" y="4351338"/>
            <a:ext cx="46037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5" name="Picture 29">
            <a:hlinkClick r:id="" action="ppaction://media"/>
            <a:extLst>
              <a:ext uri="{FF2B5EF4-FFF2-40B4-BE49-F238E27FC236}">
                <a16:creationId xmlns:a16="http://schemas.microsoft.com/office/drawing/2014/main" id="{242C6C7F-A3EC-BF46-B3AB-93828E4135CE}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8" y="4351338"/>
            <a:ext cx="46037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6" name="Picture 30">
            <a:hlinkClick r:id="" action="ppaction://media"/>
            <a:extLst>
              <a:ext uri="{FF2B5EF4-FFF2-40B4-BE49-F238E27FC236}">
                <a16:creationId xmlns:a16="http://schemas.microsoft.com/office/drawing/2014/main" id="{123702A1-C060-3A40-8475-DD7AE101B050}"/>
              </a:ext>
            </a:extLst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8" y="4351338"/>
            <a:ext cx="46037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7" name="passed1000.wav">
            <a:hlinkClick r:id="" action="ppaction://media"/>
            <a:extLst>
              <a:ext uri="{FF2B5EF4-FFF2-40B4-BE49-F238E27FC236}">
                <a16:creationId xmlns:a16="http://schemas.microsoft.com/office/drawing/2014/main" id="{15718F94-5F98-094C-ACC2-C07E5DFCFFEC}"/>
              </a:ext>
            </a:extLst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link="rId1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8" y="4351338"/>
            <a:ext cx="46037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8" name="Text Box 32">
            <a:extLst>
              <a:ext uri="{FF2B5EF4-FFF2-40B4-BE49-F238E27FC236}">
                <a16:creationId xmlns:a16="http://schemas.microsoft.com/office/drawing/2014/main" id="{256A0600-5542-3D44-AB62-E2824422F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675" y="5916613"/>
            <a:ext cx="888206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en-US" altLang="en-US" sz="4000">
                <a:solidFill>
                  <a:schemeClr val="bg1"/>
                </a:solidFill>
                <a:latin typeface="Arial" panose="020B0604020202020204" pitchFamily="34" charset="0"/>
              </a:rPr>
              <a:t>What are my Library Linked Data Options?</a:t>
            </a:r>
          </a:p>
        </p:txBody>
      </p:sp>
      <p:sp>
        <p:nvSpPr>
          <p:cNvPr id="19489" name="Text Box 33">
            <a:extLst>
              <a:ext uri="{FF2B5EF4-FFF2-40B4-BE49-F238E27FC236}">
                <a16:creationId xmlns:a16="http://schemas.microsoft.com/office/drawing/2014/main" id="{F8890AEE-C61F-AB42-9E28-55D7C866A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675" y="7529513"/>
            <a:ext cx="38957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spcBef>
                <a:spcPct val="50000"/>
              </a:spcBef>
            </a:pPr>
            <a:r>
              <a:rPr lang="en-US" altLang="en-US" sz="4000">
                <a:solidFill>
                  <a:schemeClr val="bg1"/>
                </a:solidFill>
                <a:latin typeface="Arial" panose="020B0604020202020204" pitchFamily="34" charset="0"/>
              </a:rPr>
              <a:t>BIBFRAME 2.0</a:t>
            </a:r>
          </a:p>
        </p:txBody>
      </p:sp>
      <p:sp>
        <p:nvSpPr>
          <p:cNvPr id="19490" name="Text Box 34">
            <a:extLst>
              <a:ext uri="{FF2B5EF4-FFF2-40B4-BE49-F238E27FC236}">
                <a16:creationId xmlns:a16="http://schemas.microsoft.com/office/drawing/2014/main" id="{333935D4-17A9-9F48-8BDC-7EAA0FD3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4475" y="7532688"/>
            <a:ext cx="32099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spcBef>
                <a:spcPct val="50000"/>
              </a:spcBef>
            </a:pPr>
            <a:r>
              <a:rPr lang="en-US" altLang="en-US" sz="4000">
                <a:solidFill>
                  <a:schemeClr val="bg1"/>
                </a:solidFill>
                <a:latin typeface="Arial" panose="020B0604020202020204" pitchFamily="34" charset="0"/>
              </a:rPr>
              <a:t>Schema.org</a:t>
            </a:r>
          </a:p>
        </p:txBody>
      </p:sp>
      <p:sp>
        <p:nvSpPr>
          <p:cNvPr id="19491" name="Text Box 35">
            <a:extLst>
              <a:ext uri="{FF2B5EF4-FFF2-40B4-BE49-F238E27FC236}">
                <a16:creationId xmlns:a16="http://schemas.microsoft.com/office/drawing/2014/main" id="{B672FACF-C17B-D844-A7E7-48D54D28B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675" y="8648700"/>
            <a:ext cx="32099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spcBef>
                <a:spcPct val="50000"/>
              </a:spcBef>
            </a:pPr>
            <a:r>
              <a:rPr lang="en-US" altLang="en-US" sz="4000">
                <a:solidFill>
                  <a:schemeClr val="bg1"/>
                </a:solidFill>
                <a:latin typeface="Arial" panose="020B0604020202020204" pitchFamily="34" charset="0"/>
              </a:rPr>
              <a:t>Linky MARC</a:t>
            </a:r>
          </a:p>
        </p:txBody>
      </p:sp>
      <p:sp>
        <p:nvSpPr>
          <p:cNvPr id="19492" name="Text Box 36">
            <a:extLst>
              <a:ext uri="{FF2B5EF4-FFF2-40B4-BE49-F238E27FC236}">
                <a16:creationId xmlns:a16="http://schemas.microsoft.com/office/drawing/2014/main" id="{432C10C4-DA64-1142-917E-45C84A008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9863" y="8626475"/>
            <a:ext cx="32099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spcBef>
                <a:spcPct val="50000"/>
              </a:spcBef>
            </a:pPr>
            <a:r>
              <a:rPr lang="en-US" altLang="en-US" sz="4000">
                <a:solidFill>
                  <a:schemeClr val="bg1"/>
                </a:solidFill>
                <a:latin typeface="Arial" panose="020B0604020202020204" pitchFamily="34" charset="0"/>
              </a:rPr>
              <a:t>Do nothing</a:t>
            </a:r>
          </a:p>
        </p:txBody>
      </p:sp>
      <p:sp>
        <p:nvSpPr>
          <p:cNvPr id="56335" name="TextBox 1">
            <a:extLst>
              <a:ext uri="{FF2B5EF4-FFF2-40B4-BE49-F238E27FC236}">
                <a16:creationId xmlns:a16="http://schemas.microsoft.com/office/drawing/2014/main" id="{56035340-7AB0-4E48-91D2-6E493B1F8B87}"/>
              </a:ext>
            </a:extLst>
          </p:cNvPr>
          <p:cNvSpPr txBox="1">
            <a:spLocks noChangeArrowheads="1"/>
          </p:cNvSpPr>
          <p:nvPr/>
        </p:nvSpPr>
        <p:spPr bwMode="auto">
          <a:xfrm rot="-950676">
            <a:off x="2214563" y="2530475"/>
            <a:ext cx="9694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Wants to be a Linked Data Library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7248D3-EBDE-7340-B219-4E96B084EB5A}"/>
              </a:ext>
            </a:extLst>
          </p:cNvPr>
          <p:cNvSpPr txBox="1"/>
          <p:nvPr/>
        </p:nvSpPr>
        <p:spPr>
          <a:xfrm rot="19888776">
            <a:off x="196709" y="942821"/>
            <a:ext cx="743288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2018 Workshop</a:t>
            </a:r>
          </a:p>
        </p:txBody>
      </p:sp>
    </p:spTree>
    <p:extLst>
      <p:ext uri="{BB962C8B-B14F-4D97-AF65-F5344CB8AC3E}">
        <p14:creationId xmlns:p14="http://schemas.microsoft.com/office/powerpoint/2010/main" val="133597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8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8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87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B95B6-68ED-6746-8F16-8D9F419962E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" y="-8222"/>
            <a:ext cx="17319095" cy="87679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A9922-83EC-D146-A4F9-BDEE988A1D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548917" y="7990546"/>
            <a:ext cx="628245" cy="6853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sp>
        <p:nvSpPr>
          <p:cNvPr id="7" name="Web Markting Festival…">
            <a:extLst>
              <a:ext uri="{FF2B5EF4-FFF2-40B4-BE49-F238E27FC236}">
                <a16:creationId xmlns:a16="http://schemas.microsoft.com/office/drawing/2014/main" id="{E58CCE05-19BD-9E40-8966-64391D561C41}"/>
              </a:ext>
            </a:extLst>
          </p:cNvPr>
          <p:cNvSpPr txBox="1"/>
          <p:nvPr/>
        </p:nvSpPr>
        <p:spPr>
          <a:xfrm>
            <a:off x="7616379" y="356889"/>
            <a:ext cx="9481763" cy="167225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b="1"/>
            </a:pPr>
            <a:r>
              <a:rPr lang="en-GB" dirty="0">
                <a:solidFill>
                  <a:schemeClr val="bg1"/>
                </a:solidFill>
              </a:rPr>
              <a:t>3</a:t>
            </a:r>
            <a:r>
              <a:rPr lang="en-GB" baseline="30000" dirty="0">
                <a:solidFill>
                  <a:schemeClr val="bg1"/>
                </a:solidFill>
              </a:rPr>
              <a:t>rd</a:t>
            </a:r>
            <a:r>
              <a:rPr lang="en-GB" dirty="0">
                <a:solidFill>
                  <a:schemeClr val="bg1"/>
                </a:solidFill>
              </a:rPr>
              <a:t> Annual BIBFRAME Workshop in Europe</a:t>
            </a:r>
            <a:endParaRPr dirty="0">
              <a:solidFill>
                <a:schemeClr val="bg1"/>
              </a:solidFill>
            </a:endParaRPr>
          </a:p>
          <a:p>
            <a:pPr algn="r">
              <a:defRPr b="1"/>
            </a:pPr>
            <a:r>
              <a:rPr lang="en-GB" dirty="0">
                <a:solidFill>
                  <a:schemeClr val="bg1"/>
                </a:solidFill>
              </a:rPr>
              <a:t>Stockholm</a:t>
            </a:r>
            <a:endParaRPr dirty="0">
              <a:solidFill>
                <a:schemeClr val="bg1"/>
              </a:solidFill>
            </a:endParaRPr>
          </a:p>
          <a:p>
            <a:pPr algn="r">
              <a:defRPr sz="3000"/>
            </a:pPr>
            <a:r>
              <a:rPr lang="en-GB" sz="3000" dirty="0">
                <a:solidFill>
                  <a:schemeClr val="bg1"/>
                </a:solidFill>
              </a:rPr>
              <a:t>17</a:t>
            </a:r>
            <a:r>
              <a:rPr lang="en-GB" sz="3000" baseline="30000" dirty="0">
                <a:solidFill>
                  <a:schemeClr val="bg1"/>
                </a:solidFill>
              </a:rPr>
              <a:t>th</a:t>
            </a:r>
            <a:r>
              <a:rPr lang="en-GB" sz="3000" dirty="0">
                <a:solidFill>
                  <a:schemeClr val="bg1"/>
                </a:solidFill>
              </a:rPr>
              <a:t> September </a:t>
            </a:r>
            <a:r>
              <a:rPr sz="3000" dirty="0">
                <a:solidFill>
                  <a:schemeClr val="bg1"/>
                </a:solidFill>
              </a:rPr>
              <a:t>201</a:t>
            </a:r>
            <a:r>
              <a:rPr lang="en-GB" sz="3000" dirty="0">
                <a:solidFill>
                  <a:schemeClr val="bg1"/>
                </a:solidFill>
              </a:rPr>
              <a:t>9</a:t>
            </a:r>
            <a:endParaRPr sz="3000" dirty="0">
              <a:solidFill>
                <a:schemeClr val="bg1"/>
              </a:solidFill>
            </a:endParaRPr>
          </a:p>
        </p:txBody>
      </p:sp>
      <p:pic>
        <p:nvPicPr>
          <p:cNvPr id="8" name="RJW Cropped Podium.jpg" descr="RJW Cropped Podium.jpg">
            <a:extLst>
              <a:ext uri="{FF2B5EF4-FFF2-40B4-BE49-F238E27FC236}">
                <a16:creationId xmlns:a16="http://schemas.microsoft.com/office/drawing/2014/main" id="{7802B992-45C0-6743-8062-EBAD7FD92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7224" y="6121654"/>
            <a:ext cx="2360636" cy="2412804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C0ED6C4-1178-EF44-89F1-CE3AAC86F3B3}"/>
              </a:ext>
            </a:extLst>
          </p:cNvPr>
          <p:cNvGrpSpPr/>
          <p:nvPr/>
        </p:nvGrpSpPr>
        <p:grpSpPr>
          <a:xfrm>
            <a:off x="0" y="8759754"/>
            <a:ext cx="17340263" cy="1036490"/>
            <a:chOff x="0" y="8759754"/>
            <a:chExt cx="17340263" cy="103649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53492D66-D1BD-2B48-A0BA-540A53E96E43}"/>
                </a:ext>
              </a:extLst>
            </p:cNvPr>
            <p:cNvSpPr/>
            <p:nvPr/>
          </p:nvSpPr>
          <p:spPr>
            <a:xfrm>
              <a:off x="0" y="8777688"/>
              <a:ext cx="17340263" cy="1018556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51D31120-8DE5-B34B-B3FB-4CCEE7FA3430}"/>
                </a:ext>
              </a:extLst>
            </p:cNvPr>
            <p:cNvSpPr/>
            <p:nvPr/>
          </p:nvSpPr>
          <p:spPr>
            <a:xfrm>
              <a:off x="0" y="8759754"/>
              <a:ext cx="17340263" cy="1018556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69694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12012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/>
            </a:p>
          </p:txBody>
        </p:sp>
        <p:pic>
          <p:nvPicPr>
            <p:cNvPr id="12" name="Macintosh HD:Users:rjw:Development:Data Liberate:images:Data_Liberate_Logo-200.png" descr="Macintosh HD:Users:rjw:Development:Data Liberate:images:Data_Liberate_Logo-200.png">
              <a:extLst>
                <a:ext uri="{FF2B5EF4-FFF2-40B4-BE49-F238E27FC236}">
                  <a16:creationId xmlns:a16="http://schemas.microsoft.com/office/drawing/2014/main" id="{4802FF4D-E467-7946-A48D-A05508C3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90581" y="8989135"/>
              <a:ext cx="1793880" cy="653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E853BCE-60AA-A347-AEF9-310BE9513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195" y="9097885"/>
            <a:ext cx="1175872" cy="41141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4" name="Richard Wallis…">
            <a:extLst>
              <a:ext uri="{FF2B5EF4-FFF2-40B4-BE49-F238E27FC236}">
                <a16:creationId xmlns:a16="http://schemas.microsoft.com/office/drawing/2014/main" id="{FBE33151-9B3A-9F48-AD81-4C1FEB67FFEA}"/>
              </a:ext>
            </a:extLst>
          </p:cNvPr>
          <p:cNvSpPr txBox="1"/>
          <p:nvPr/>
        </p:nvSpPr>
        <p:spPr>
          <a:xfrm>
            <a:off x="445399" y="6233014"/>
            <a:ext cx="5245609" cy="2301444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 b="1"/>
            </a:pPr>
            <a:r>
              <a:rPr sz="3100" dirty="0">
                <a:solidFill>
                  <a:schemeClr val="bg1"/>
                </a:solidFill>
              </a:rPr>
              <a:t>Richard Wallis</a:t>
            </a:r>
          </a:p>
          <a:p>
            <a:pPr>
              <a:defRPr sz="2800"/>
            </a:pPr>
            <a:r>
              <a:rPr sz="2800" dirty="0">
                <a:solidFill>
                  <a:schemeClr val="bg1"/>
                </a:solidFill>
              </a:rPr>
              <a:t>Evangelist and Founder</a:t>
            </a:r>
          </a:p>
          <a:p>
            <a:pPr>
              <a:defRPr sz="2800"/>
            </a:pPr>
            <a:r>
              <a:rPr sz="2800" dirty="0">
                <a:solidFill>
                  <a:schemeClr val="bg1"/>
                </a:solidFill>
              </a:rPr>
              <a:t>Data Liberate</a:t>
            </a:r>
          </a:p>
          <a:p>
            <a:pPr>
              <a:defRPr sz="2800"/>
            </a:pPr>
            <a:r>
              <a:rPr sz="2800" dirty="0" err="1">
                <a:solidFill>
                  <a:schemeClr val="bg1"/>
                </a:solidFill>
              </a:rPr>
              <a:t>richard.wallis@dataliberate.com</a:t>
            </a:r>
            <a:endParaRPr sz="2800" dirty="0">
              <a:solidFill>
                <a:schemeClr val="bg1"/>
              </a:solidFill>
            </a:endParaRPr>
          </a:p>
          <a:p>
            <a:pPr>
              <a:defRPr sz="2800"/>
            </a:pPr>
            <a:r>
              <a:rPr sz="2800" dirty="0">
                <a:solidFill>
                  <a:schemeClr val="bg1"/>
                </a:solidFill>
              </a:rPr>
              <a:t>@</a:t>
            </a:r>
            <a:r>
              <a:rPr sz="2800" dirty="0" err="1">
                <a:solidFill>
                  <a:schemeClr val="bg1"/>
                </a:solidFill>
              </a:rPr>
              <a:t>rjw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5F1055-4525-4B4C-B523-F46ACD1197EF}"/>
              </a:ext>
            </a:extLst>
          </p:cNvPr>
          <p:cNvSpPr txBox="1"/>
          <p:nvPr/>
        </p:nvSpPr>
        <p:spPr>
          <a:xfrm>
            <a:off x="9403532" y="2510250"/>
            <a:ext cx="4464424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BIBFRAME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9D5F08-83DE-974F-BED8-15DFFB5A33B8}"/>
              </a:ext>
            </a:extLst>
          </p:cNvPr>
          <p:cNvSpPr txBox="1"/>
          <p:nvPr/>
        </p:nvSpPr>
        <p:spPr>
          <a:xfrm>
            <a:off x="4301100" y="3461107"/>
            <a:ext cx="7640452" cy="11028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Beyond our Walls</a:t>
            </a:r>
          </a:p>
        </p:txBody>
      </p:sp>
      <p:sp>
        <p:nvSpPr>
          <p:cNvPr id="20" name="Structured Data…">
            <a:extLst>
              <a:ext uri="{FF2B5EF4-FFF2-40B4-BE49-F238E27FC236}">
                <a16:creationId xmlns:a16="http://schemas.microsoft.com/office/drawing/2014/main" id="{5001DAD3-CFF3-C14A-A242-66878968345F}"/>
              </a:ext>
            </a:extLst>
          </p:cNvPr>
          <p:cNvSpPr txBox="1"/>
          <p:nvPr/>
        </p:nvSpPr>
        <p:spPr>
          <a:xfrm>
            <a:off x="3868883" y="2521161"/>
            <a:ext cx="4639148" cy="11028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spcBef>
                <a:spcPts val="1200"/>
              </a:spcBef>
              <a:defRPr sz="6500" b="1"/>
            </a:pPr>
            <a:r>
              <a:rPr lang="en-GB" sz="6500" dirty="0">
                <a:solidFill>
                  <a:schemeClr val="bg1"/>
                </a:solidFill>
              </a:rPr>
              <a:t>Relevance</a:t>
            </a:r>
            <a:endParaRPr sz="4900" i="1" dirty="0">
              <a:solidFill>
                <a:schemeClr val="bg1"/>
              </a:solidFill>
            </a:endParaRPr>
          </a:p>
        </p:txBody>
      </p:sp>
      <p:sp>
        <p:nvSpPr>
          <p:cNvPr id="21" name="Structured Data…">
            <a:extLst>
              <a:ext uri="{FF2B5EF4-FFF2-40B4-BE49-F238E27FC236}">
                <a16:creationId xmlns:a16="http://schemas.microsoft.com/office/drawing/2014/main" id="{89CD7FF1-DC09-2342-BFFC-EADCEB231943}"/>
              </a:ext>
            </a:extLst>
          </p:cNvPr>
          <p:cNvSpPr txBox="1"/>
          <p:nvPr/>
        </p:nvSpPr>
        <p:spPr>
          <a:xfrm>
            <a:off x="2151373" y="2512194"/>
            <a:ext cx="2121312" cy="11028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spcBef>
                <a:spcPts val="1200"/>
              </a:spcBef>
              <a:defRPr sz="6500" b="1"/>
            </a:pPr>
            <a:r>
              <a:rPr lang="en-GB" sz="6500" dirty="0">
                <a:solidFill>
                  <a:schemeClr val="bg1"/>
                </a:solidFill>
              </a:rPr>
              <a:t>The</a:t>
            </a:r>
            <a:endParaRPr sz="4900" i="1" dirty="0">
              <a:solidFill>
                <a:schemeClr val="bg1"/>
              </a:solidFill>
            </a:endParaRPr>
          </a:p>
        </p:txBody>
      </p:sp>
      <p:sp>
        <p:nvSpPr>
          <p:cNvPr id="22" name="Structured Data…">
            <a:extLst>
              <a:ext uri="{FF2B5EF4-FFF2-40B4-BE49-F238E27FC236}">
                <a16:creationId xmlns:a16="http://schemas.microsoft.com/office/drawing/2014/main" id="{33938200-4708-724B-B01E-F07EAA958637}"/>
              </a:ext>
            </a:extLst>
          </p:cNvPr>
          <p:cNvSpPr txBox="1"/>
          <p:nvPr/>
        </p:nvSpPr>
        <p:spPr>
          <a:xfrm>
            <a:off x="8026681" y="2521161"/>
            <a:ext cx="1611103" cy="11028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spcBef>
                <a:spcPts val="1200"/>
              </a:spcBef>
              <a:defRPr sz="6500" b="1"/>
            </a:pPr>
            <a:r>
              <a:rPr lang="en-GB" sz="6500" dirty="0">
                <a:solidFill>
                  <a:schemeClr val="bg1"/>
                </a:solidFill>
              </a:rPr>
              <a:t>of</a:t>
            </a:r>
            <a:endParaRPr sz="49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1433F1-A187-D94D-ADAB-441D6FC94D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50" b="93750" l="5013" r="94987">
                        <a14:foregroundMark x1="22691" y1="11875" x2="12665" y2="11250"/>
                        <a14:foregroundMark x1="12665" y1="11250" x2="5277" y2="25000"/>
                        <a14:foregroundMark x1="5277" y1="25000" x2="3166" y2="35625"/>
                        <a14:foregroundMark x1="3166" y1="35625" x2="2639" y2="46250"/>
                        <a14:foregroundMark x1="4485" y1="63125" x2="5013" y2="69375"/>
                        <a14:foregroundMark x1="2639" y1="46250" x2="4485" y2="63125"/>
                        <a14:foregroundMark x1="5013" y1="69375" x2="8971" y2="81875"/>
                        <a14:foregroundMark x1="23219" y1="93750" x2="13984" y2="92500"/>
                        <a14:foregroundMark x1="43008" y1="11875" x2="43008" y2="11875"/>
                        <a14:foregroundMark x1="43008" y1="11875" x2="43272" y2="24375"/>
                        <a14:foregroundMark x1="43272" y1="24375" x2="43272" y2="24375"/>
                        <a14:foregroundMark x1="48813" y1="16250" x2="49340" y2="21250"/>
                        <a14:foregroundMark x1="55673" y1="19375" x2="55673" y2="16250"/>
                        <a14:foregroundMark x1="59367" y1="18750" x2="60158" y2="24375"/>
                        <a14:foregroundMark x1="60158" y1="24375" x2="60950" y2="25625"/>
                        <a14:foregroundMark x1="67546" y1="30000" x2="67810" y2="20625"/>
                        <a14:foregroundMark x1="75989" y1="17500" x2="76781" y2="15625"/>
                        <a14:foregroundMark x1="75198" y1="19375" x2="75989" y2="17500"/>
                        <a14:foregroundMark x1="88391" y1="18750" x2="88391" y2="18750"/>
                        <a14:foregroundMark x1="92084" y1="18125" x2="92084" y2="18125"/>
                        <a14:foregroundMark x1="94987" y1="18125" x2="94987" y2="18125"/>
                        <a14:foregroundMark x1="92612" y1="45000" x2="92612" y2="45000"/>
                        <a14:foregroundMark x1="88391" y1="47500" x2="88391" y2="47500"/>
                        <a14:foregroundMark x1="77045" y1="50000" x2="77045" y2="50000"/>
                        <a14:foregroundMark x1="68865" y1="48750" x2="68865" y2="48750"/>
                        <a14:foregroundMark x1="60422" y1="43750" x2="60422" y2="43750"/>
                        <a14:foregroundMark x1="56201" y1="47500" x2="56201" y2="47500"/>
                        <a14:foregroundMark x1="49868" y1="48750" x2="49868" y2="48750"/>
                        <a14:foregroundMark x1="45910" y1="48750" x2="45910" y2="48750"/>
                        <a14:foregroundMark x1="44855" y1="84375" x2="44855" y2="84375"/>
                        <a14:foregroundMark x1="53826" y1="81875" x2="53826" y2="81875"/>
                        <a14:foregroundMark x1="61478" y1="82500" x2="61478" y2="82500"/>
                        <a14:foregroundMark x1="64908" y1="81875" x2="64908" y2="81875"/>
                        <a14:foregroundMark x1="72032" y1="80625" x2="72032" y2="80625"/>
                        <a14:foregroundMark x1="77309" y1="80000" x2="77309" y2="80000"/>
                        <a14:foregroundMark x1="84960" y1="81250" x2="84960" y2="81250"/>
                        <a14:foregroundMark x1="92876" y1="79375" x2="92876" y2="79375"/>
                        <a14:backgroundMark x1="22691" y1="95625" x2="22691" y2="95625"/>
                        <a14:backgroundMark x1="21900" y1="95625" x2="21900" y2="95625"/>
                        <a14:backgroundMark x1="23219" y1="95625" x2="23219" y2="95625"/>
                        <a14:backgroundMark x1="27441" y1="93125" x2="27441" y2="93125"/>
                        <a14:backgroundMark x1="12137" y1="92500" x2="12137" y2="92500"/>
                        <a14:backgroundMark x1="13720" y1="93750" x2="13720" y2="93750"/>
                        <a14:backgroundMark x1="1847" y1="63125" x2="1847" y2="63125"/>
                        <a14:backgroundMark x1="77836" y1="17500" x2="77836" y2="17500"/>
                        <a14:backgroundMark x1="44855" y1="46250" x2="44855" y2="46250"/>
                        <a14:backgroundMark x1="44855" y1="53750" x2="44855" y2="53750"/>
                        <a14:backgroundMark x1="54617" y1="46875" x2="54617" y2="46875"/>
                        <a14:backgroundMark x1="54881" y1="55000" x2="54881" y2="55000"/>
                        <a14:backgroundMark x1="67810" y1="46250" x2="67810" y2="46250"/>
                        <a14:backgroundMark x1="75462" y1="51250" x2="75462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" y="9063539"/>
            <a:ext cx="1318847" cy="5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7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2A90CA-7B68-F545-BBDB-76E5A326EB3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" y="-8222"/>
            <a:ext cx="17319095" cy="8767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A62BFC-FDF2-DC47-A5C8-64F938C33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94" y="2165617"/>
            <a:ext cx="15606239" cy="16256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Inside the walls</a:t>
            </a:r>
          </a:p>
        </p:txBody>
      </p:sp>
    </p:spTree>
    <p:extLst>
      <p:ext uri="{BB962C8B-B14F-4D97-AF65-F5344CB8AC3E}">
        <p14:creationId xmlns:p14="http://schemas.microsoft.com/office/powerpoint/2010/main" val="42588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E5F1B-DE4E-2D42-8872-8B575AC8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7013" y="2144534"/>
            <a:ext cx="11661872" cy="6436927"/>
          </a:xfrm>
        </p:spPr>
        <p:txBody>
          <a:bodyPr/>
          <a:lstStyle/>
          <a:p>
            <a:r>
              <a:rPr lang="en-US" dirty="0"/>
              <a:t>The Only Linked Data vocabulary for bib data ?</a:t>
            </a:r>
          </a:p>
          <a:p>
            <a:r>
              <a:rPr lang="en-US" dirty="0"/>
              <a:t>Best Linked Data vocabulary for bib data ?</a:t>
            </a:r>
          </a:p>
          <a:p>
            <a:r>
              <a:rPr lang="en-US" dirty="0"/>
              <a:t>Universally loved by librarians ?</a:t>
            </a:r>
          </a:p>
          <a:p>
            <a:r>
              <a:rPr lang="en-US" dirty="0"/>
              <a:t>Powering lots of systems ?</a:t>
            </a:r>
          </a:p>
          <a:p>
            <a:r>
              <a:rPr lang="en-US" dirty="0"/>
              <a:t>Satisfies most bibliographic LD use cases ?</a:t>
            </a:r>
          </a:p>
          <a:p>
            <a:r>
              <a:rPr lang="en-US" dirty="0" err="1"/>
              <a:t>Recognised</a:t>
            </a:r>
            <a:r>
              <a:rPr lang="en-US" dirty="0"/>
              <a:t> / supported by systems developers ?</a:t>
            </a:r>
          </a:p>
          <a:p>
            <a:r>
              <a:rPr lang="en-US" dirty="0"/>
              <a:t>A de facto international standard ?</a:t>
            </a:r>
          </a:p>
          <a:p>
            <a:r>
              <a:rPr lang="en-US" dirty="0"/>
              <a:t>Supported by a wide consensus 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7455026-2D57-0B4A-A20C-6BB3A5EBD640}"/>
              </a:ext>
            </a:extLst>
          </p:cNvPr>
          <p:cNvSpPr txBox="1">
            <a:spLocks/>
          </p:cNvSpPr>
          <p:nvPr/>
        </p:nvSpPr>
        <p:spPr>
          <a:xfrm>
            <a:off x="13042232" y="2144534"/>
            <a:ext cx="3648840" cy="6436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t">
            <a:normAutofit/>
          </a:bodyPr>
          <a:lstStyle>
            <a:lvl1pPr marL="471487" marR="0" indent="-471487" algn="l" defTabSz="65024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06235" marR="0" indent="-449035" algn="l" defTabSz="65024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33500" marR="0" indent="-419100" algn="l" defTabSz="65024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74520" marR="0" indent="-502920" algn="l" defTabSz="65024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331720" marR="0" indent="-502920" algn="l" defTabSz="65024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buFont typeface="System Font"/>
              <a:buChar char="-"/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  <a:p>
            <a:pPr>
              <a:buFont typeface="System Font"/>
              <a:buChar char="-"/>
            </a:pPr>
            <a:r>
              <a:rPr lang="en-US" dirty="0">
                <a:solidFill>
                  <a:srgbClr val="FF0000"/>
                </a:solidFill>
              </a:rPr>
              <a:t>Probably not</a:t>
            </a:r>
          </a:p>
          <a:p>
            <a:pPr>
              <a:buFont typeface="System Font"/>
              <a:buChar char="-"/>
            </a:pPr>
            <a:r>
              <a:rPr lang="en-US" dirty="0">
                <a:solidFill>
                  <a:srgbClr val="FF0000"/>
                </a:solidFill>
              </a:rPr>
              <a:t>No!</a:t>
            </a:r>
          </a:p>
          <a:p>
            <a:pPr>
              <a:buFont typeface="System Font"/>
              <a:buChar char="-"/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  <a:p>
            <a:pPr>
              <a:buFont typeface="System Font"/>
              <a:buChar char="-"/>
            </a:pPr>
            <a:r>
              <a:rPr lang="en-US" dirty="0">
                <a:solidFill>
                  <a:srgbClr val="FF0000"/>
                </a:solidFill>
              </a:rPr>
              <a:t>Yes</a:t>
            </a:r>
          </a:p>
          <a:p>
            <a:pPr>
              <a:buFont typeface="System Font"/>
              <a:buChar char="-"/>
            </a:pPr>
            <a:r>
              <a:rPr lang="en-US" dirty="0">
                <a:solidFill>
                  <a:srgbClr val="FF0000"/>
                </a:solidFill>
              </a:rPr>
              <a:t>By some</a:t>
            </a:r>
          </a:p>
          <a:p>
            <a:pPr>
              <a:buFont typeface="System Font"/>
              <a:buChar char="-"/>
            </a:pPr>
            <a:r>
              <a:rPr lang="en-US" dirty="0">
                <a:solidFill>
                  <a:srgbClr val="FF0000"/>
                </a:solidFill>
              </a:rPr>
              <a:t>Becoming so</a:t>
            </a:r>
          </a:p>
          <a:p>
            <a:pPr>
              <a:buFont typeface="System Font"/>
              <a:buChar char="-"/>
            </a:pPr>
            <a:r>
              <a:rPr lang="en-US" dirty="0">
                <a:solidFill>
                  <a:srgbClr val="FF0000"/>
                </a:solidFill>
              </a:rPr>
              <a:t>Yes -</a:t>
            </a:r>
            <a:r>
              <a:rPr lang="en-US" dirty="0" err="1">
                <a:solidFill>
                  <a:srgbClr val="FF0000"/>
                </a:solidFill>
              </a:rPr>
              <a:t>ish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767CF1-1FB0-A443-B6E5-3AF0C2B9DF98}"/>
              </a:ext>
            </a:extLst>
          </p:cNvPr>
          <p:cNvSpPr txBox="1">
            <a:spLocks/>
          </p:cNvSpPr>
          <p:nvPr/>
        </p:nvSpPr>
        <p:spPr>
          <a:xfrm>
            <a:off x="889310" y="161154"/>
            <a:ext cx="15606239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>
            <a:normAutofit/>
          </a:bodyPr>
          <a:lstStyle>
            <a:lvl1pPr marL="0" marR="0" indent="0" algn="ctr" defTabSz="65024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2286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dirty="0"/>
              <a:t>BIBFRAME          is a Good Thing!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8829076-5247-1944-8EFD-E3CAC971EBC5}"/>
              </a:ext>
            </a:extLst>
          </p:cNvPr>
          <p:cNvSpPr txBox="1">
            <a:spLocks/>
          </p:cNvSpPr>
          <p:nvPr/>
        </p:nvSpPr>
        <p:spPr>
          <a:xfrm>
            <a:off x="6713034" y="161154"/>
            <a:ext cx="1957097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>
            <a:normAutofit/>
          </a:bodyPr>
          <a:lstStyle>
            <a:lvl1pPr marL="0" marR="0" indent="0" algn="ctr" defTabSz="65024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2286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dirty="0"/>
              <a:t> (2.0)</a:t>
            </a:r>
          </a:p>
        </p:txBody>
      </p:sp>
    </p:spTree>
    <p:extLst>
      <p:ext uri="{BB962C8B-B14F-4D97-AF65-F5344CB8AC3E}">
        <p14:creationId xmlns:p14="http://schemas.microsoft.com/office/powerpoint/2010/main" val="144580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9F88493-CF3E-9F4B-8FFF-DDE0CC84BA26}"/>
              </a:ext>
            </a:extLst>
          </p:cNvPr>
          <p:cNvSpPr/>
          <p:nvPr/>
        </p:nvSpPr>
        <p:spPr>
          <a:xfrm>
            <a:off x="11383597" y="4516107"/>
            <a:ext cx="5669280" cy="3859213"/>
          </a:xfrm>
          <a:prstGeom prst="wedgeRoundRectCallout">
            <a:avLst>
              <a:gd name="adj1" fmla="val -143413"/>
              <a:gd name="adj2" fmla="val 27494"/>
              <a:gd name="adj3" fmla="val 16667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4800" dirty="0"/>
              <a:t>The most important step on the road to Linked Data</a:t>
            </a:r>
          </a:p>
          <a:p>
            <a:pPr algn="ctr"/>
            <a:r>
              <a:rPr lang="en-US" sz="2800" dirty="0"/>
              <a:t>(Regardless of vocabulary)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5A382-E888-EE41-8FB2-1384BD3AF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System Developers would admit as a minimum:</a:t>
            </a:r>
          </a:p>
          <a:p>
            <a:pPr lvl="1"/>
            <a:r>
              <a:rPr lang="en-US" dirty="0"/>
              <a:t>Must be able to import BIBFRAME</a:t>
            </a:r>
          </a:p>
          <a:p>
            <a:pPr lvl="1"/>
            <a:r>
              <a:rPr lang="en-US" dirty="0"/>
              <a:t>Must be able to export BIBFRAME</a:t>
            </a:r>
          </a:p>
          <a:p>
            <a:pPr lvl="1"/>
            <a:r>
              <a:rPr lang="en-US" dirty="0"/>
              <a:t>Must be able to handle links in MARC </a:t>
            </a:r>
          </a:p>
          <a:p>
            <a:r>
              <a:rPr lang="en-US" dirty="0"/>
              <a:t>MARC to BIBFRAME Conversion Specs</a:t>
            </a:r>
          </a:p>
          <a:p>
            <a:r>
              <a:rPr lang="en-US" dirty="0"/>
              <a:t>MARC to BIBFRAME Conversion Scripts</a:t>
            </a:r>
          </a:p>
          <a:p>
            <a:r>
              <a:rPr lang="en-US" dirty="0"/>
              <a:t>Enables </a:t>
            </a:r>
            <a:r>
              <a:rPr lang="en-US" dirty="0" err="1"/>
              <a:t>entification</a:t>
            </a:r>
            <a:r>
              <a:rPr lang="en-US" dirty="0"/>
              <a:t> </a:t>
            </a:r>
          </a:p>
          <a:p>
            <a:r>
              <a:rPr lang="en-US" dirty="0"/>
              <a:t>A route from MARC records to Linked Data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A3ED6DA-6536-7A45-974D-577274A97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616" y="145275"/>
            <a:ext cx="15606239" cy="1625601"/>
          </a:xfrm>
        </p:spPr>
        <p:txBody>
          <a:bodyPr/>
          <a:lstStyle/>
          <a:p>
            <a:r>
              <a:rPr lang="en-US" dirty="0"/>
              <a:t>BIBFRAME (2.0) is a Good Thing!</a:t>
            </a:r>
          </a:p>
        </p:txBody>
      </p:sp>
    </p:spTree>
    <p:extLst>
      <p:ext uri="{BB962C8B-B14F-4D97-AF65-F5344CB8AC3E}">
        <p14:creationId xmlns:p14="http://schemas.microsoft.com/office/powerpoint/2010/main" val="353944957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DAE3989-981A-794D-84A8-7583103A869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59" y="-131760"/>
            <a:ext cx="17319095" cy="876797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C9D3376-83CE-954E-8A22-F6D02BDA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69" y="2316021"/>
            <a:ext cx="15606239" cy="16256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Route 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D2F2EB-3EF7-914F-9D69-1A07C05FFF24}"/>
              </a:ext>
            </a:extLst>
          </p:cNvPr>
          <p:cNvGrpSpPr/>
          <p:nvPr/>
        </p:nvGrpSpPr>
        <p:grpSpPr>
          <a:xfrm>
            <a:off x="-19443" y="-215743"/>
            <a:ext cx="17340263" cy="8935943"/>
            <a:chOff x="-21167" y="-4557"/>
            <a:chExt cx="17340263" cy="89359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FCB877-7135-B14B-B467-59695CE21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167" y="-4557"/>
              <a:ext cx="17340263" cy="8935943"/>
            </a:xfrm>
            <a:prstGeom prst="rect">
              <a:avLst/>
            </a:prstGeom>
          </p:spPr>
        </p:pic>
        <p:sp>
          <p:nvSpPr>
            <p:cNvPr id="5" name="Snip Same-side Corner of Rectangle 4">
              <a:extLst>
                <a:ext uri="{FF2B5EF4-FFF2-40B4-BE49-F238E27FC236}">
                  <a16:creationId xmlns:a16="http://schemas.microsoft.com/office/drawing/2014/main" id="{D2547C09-F8D0-E24C-A545-4DE4E3BD3987}"/>
                </a:ext>
              </a:extLst>
            </p:cNvPr>
            <p:cNvSpPr/>
            <p:nvPr/>
          </p:nvSpPr>
          <p:spPr>
            <a:xfrm>
              <a:off x="8098971" y="6165668"/>
              <a:ext cx="1280160" cy="1512000"/>
            </a:xfrm>
            <a:prstGeom prst="snip2Same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AEFBFC-4AA4-8940-AE51-0747AAD1CA6D}"/>
                </a:ext>
              </a:extLst>
            </p:cNvPr>
            <p:cNvSpPr txBox="1"/>
            <p:nvPr/>
          </p:nvSpPr>
          <p:spPr>
            <a:xfrm>
              <a:off x="6721293" y="2764803"/>
              <a:ext cx="4026414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lgerian" panose="020F0502020204030204" pitchFamily="34" charset="0"/>
                  <a:cs typeface="Algerian" panose="020F0502020204030204" pitchFamily="34" charset="0"/>
                  <a:sym typeface="Helvetica Neue"/>
                </a:rPr>
                <a:t>The</a:t>
              </a:r>
              <a:b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lgerian" panose="020F0502020204030204" pitchFamily="34" charset="0"/>
                  <a:cs typeface="Algerian" panose="020F0502020204030204" pitchFamily="34" charset="0"/>
                  <a:sym typeface="Helvetica Neue"/>
                </a:rPr>
              </a:b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lgerian" panose="020F0502020204030204" pitchFamily="34" charset="0"/>
                  <a:cs typeface="Algerian" panose="020F0502020204030204" pitchFamily="34" charset="0"/>
                  <a:sym typeface="Helvetica Neue"/>
                </a:rPr>
                <a:t>MARC Gateway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72521F9-54D5-FE47-AA16-8A77C2E1F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6829">
            <a:off x="6736724" y="3339274"/>
            <a:ext cx="3827929" cy="28709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B880C58-9E24-154E-840E-958D47E9B8F8}"/>
              </a:ext>
            </a:extLst>
          </p:cNvPr>
          <p:cNvGrpSpPr/>
          <p:nvPr/>
        </p:nvGrpSpPr>
        <p:grpSpPr>
          <a:xfrm>
            <a:off x="-19443" y="-215743"/>
            <a:ext cx="17340263" cy="8935943"/>
            <a:chOff x="-21167" y="31301"/>
            <a:chExt cx="17340263" cy="89359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F755CE-7C39-8545-A52E-E657436B8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4" b="92432" l="9964" r="98332">
                          <a14:foregroundMark x1="75090" y1="51619" x2="81988" y2="55162"/>
                          <a14:foregroundMark x1="81988" y1="55162" x2="84175" y2="59186"/>
                          <a14:foregroundMark x1="84175" y1="59186" x2="86835" y2="61636"/>
                          <a14:foregroundMark x1="86835" y1="61636" x2="98219" y2="68066"/>
                          <a14:foregroundMark x1="98219" y1="68066" x2="98354" y2="68285"/>
                          <a14:foregroundMark x1="46867" y1="68854" x2="49955" y2="68460"/>
                          <a14:foregroundMark x1="49955" y1="68460" x2="52885" y2="69860"/>
                          <a14:foregroundMark x1="52885" y1="69860" x2="54125" y2="74803"/>
                          <a14:foregroundMark x1="54125" y1="74803" x2="53697" y2="91732"/>
                          <a14:foregroundMark x1="53697" y1="91732" x2="52187" y2="96544"/>
                          <a14:foregroundMark x1="52187" y1="96544" x2="48895" y2="96019"/>
                          <a14:foregroundMark x1="48895" y1="96019" x2="46754" y2="92432"/>
                          <a14:foregroundMark x1="46754" y1="92432" x2="46754" y2="81321"/>
                          <a14:foregroundMark x1="49346" y1="27122" x2="50789" y2="25328"/>
                          <a14:foregroundMark x1="49639" y1="27340" x2="50383" y2="28521"/>
                          <a14:foregroundMark x1="49234" y1="28128" x2="49865" y2="27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167" y="31301"/>
              <a:ext cx="17340263" cy="8935943"/>
            </a:xfrm>
            <a:prstGeom prst="rect">
              <a:avLst/>
            </a:prstGeom>
          </p:spPr>
        </p:pic>
        <p:sp>
          <p:nvSpPr>
            <p:cNvPr id="10" name="Snip Same-side Corner of Rectangle 9">
              <a:extLst>
                <a:ext uri="{FF2B5EF4-FFF2-40B4-BE49-F238E27FC236}">
                  <a16:creationId xmlns:a16="http://schemas.microsoft.com/office/drawing/2014/main" id="{79B83BBC-B19D-3441-A38B-BCFF4A46A3C2}"/>
                </a:ext>
              </a:extLst>
            </p:cNvPr>
            <p:cNvSpPr/>
            <p:nvPr/>
          </p:nvSpPr>
          <p:spPr>
            <a:xfrm>
              <a:off x="8098971" y="6165668"/>
              <a:ext cx="1280160" cy="1512000"/>
            </a:xfrm>
            <a:prstGeom prst="snip2Same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9ADC72-E9CF-8449-B822-A8F85B38EF63}"/>
                </a:ext>
              </a:extLst>
            </p:cNvPr>
            <p:cNvSpPr txBox="1"/>
            <p:nvPr/>
          </p:nvSpPr>
          <p:spPr>
            <a:xfrm>
              <a:off x="6721293" y="2790929"/>
              <a:ext cx="4026414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lgerian" panose="020F0502020204030204" pitchFamily="34" charset="0"/>
                  <a:cs typeface="Algerian" panose="020F0502020204030204" pitchFamily="34" charset="0"/>
                  <a:sym typeface="Helvetica Neue"/>
                </a:rPr>
                <a:t>The</a:t>
              </a:r>
              <a:b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lgerian" panose="020F0502020204030204" pitchFamily="34" charset="0"/>
                  <a:cs typeface="Algerian" panose="020F0502020204030204" pitchFamily="34" charset="0"/>
                  <a:sym typeface="Helvetica Neue"/>
                </a:rPr>
              </a:b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lgerian" panose="020F0502020204030204" pitchFamily="34" charset="0"/>
                  <a:cs typeface="Algerian" panose="020F0502020204030204" pitchFamily="34" charset="0"/>
                  <a:sym typeface="Helvetica Neue"/>
                </a:rPr>
                <a:t>MARC Gateway</a:t>
              </a:r>
            </a:p>
          </p:txBody>
        </p:sp>
      </p:grpSp>
      <p:sp>
        <p:nvSpPr>
          <p:cNvPr id="16" name="Down Ribbon 15">
            <a:extLst>
              <a:ext uri="{FF2B5EF4-FFF2-40B4-BE49-F238E27FC236}">
                <a16:creationId xmlns:a16="http://schemas.microsoft.com/office/drawing/2014/main" id="{EA1EA7EA-7524-D04F-8E61-360D7DF391C7}"/>
              </a:ext>
            </a:extLst>
          </p:cNvPr>
          <p:cNvSpPr/>
          <p:nvPr/>
        </p:nvSpPr>
        <p:spPr>
          <a:xfrm>
            <a:off x="2223578" y="5216439"/>
            <a:ext cx="5020235" cy="2767052"/>
          </a:xfrm>
          <a:prstGeom prst="ribbon">
            <a:avLst/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lgerian" pitchFamily="82" charset="77"/>
                <a:ea typeface="+mn-ea"/>
                <a:cs typeface="+mn-cs"/>
                <a:sym typeface="Helvetica Light"/>
              </a:rPr>
              <a:t>Most Implementers will start with a MARC based dataset to convert</a:t>
            </a:r>
          </a:p>
        </p:txBody>
      </p:sp>
      <p:sp>
        <p:nvSpPr>
          <p:cNvPr id="17" name="Down Ribbon 16">
            <a:extLst>
              <a:ext uri="{FF2B5EF4-FFF2-40B4-BE49-F238E27FC236}">
                <a16:creationId xmlns:a16="http://schemas.microsoft.com/office/drawing/2014/main" id="{CC3F5681-F160-0D43-BEA8-64AF0688EEDE}"/>
              </a:ext>
            </a:extLst>
          </p:cNvPr>
          <p:cNvSpPr/>
          <p:nvPr/>
        </p:nvSpPr>
        <p:spPr>
          <a:xfrm>
            <a:off x="6224382" y="4560035"/>
            <a:ext cx="5020235" cy="783590"/>
          </a:xfrm>
          <a:prstGeom prst="ribbon">
            <a:avLst/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lgerian" pitchFamily="82" charset="77"/>
                <a:ea typeface="+mn-ea"/>
                <a:cs typeface="+mn-cs"/>
                <a:sym typeface="Helvetica Light"/>
              </a:rPr>
              <a:t>Converts Enter YE Here</a:t>
            </a:r>
          </a:p>
        </p:txBody>
      </p:sp>
      <p:sp>
        <p:nvSpPr>
          <p:cNvPr id="18" name="Down Ribbon 17">
            <a:extLst>
              <a:ext uri="{FF2B5EF4-FFF2-40B4-BE49-F238E27FC236}">
                <a16:creationId xmlns:a16="http://schemas.microsoft.com/office/drawing/2014/main" id="{BB142B18-9402-0A4B-A16C-5B6211EBB6F0}"/>
              </a:ext>
            </a:extLst>
          </p:cNvPr>
          <p:cNvSpPr/>
          <p:nvPr/>
        </p:nvSpPr>
        <p:spPr>
          <a:xfrm>
            <a:off x="10249874" y="6043857"/>
            <a:ext cx="1944000" cy="783590"/>
          </a:xfrm>
          <a:prstGeom prst="ribbon">
            <a:avLst>
              <a:gd name="adj1" fmla="val 16667"/>
              <a:gd name="adj2" fmla="val 68722"/>
            </a:avLst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50800" rIns="0" bIns="508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lgerian" pitchFamily="82" charset="77"/>
                <a:ea typeface="+mn-ea"/>
                <a:cs typeface="+mn-cs"/>
                <a:sym typeface="Helvetica Light"/>
              </a:rPr>
              <a:t>Temporary Exit ?</a:t>
            </a:r>
          </a:p>
        </p:txBody>
      </p:sp>
    </p:spTree>
    <p:extLst>
      <p:ext uri="{BB962C8B-B14F-4D97-AF65-F5344CB8AC3E}">
        <p14:creationId xmlns:p14="http://schemas.microsoft.com/office/powerpoint/2010/main" val="15027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3085 -0.10156 L 0.13027 -0.329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1" y="-11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094A-EB66-EF4C-8C1F-180F5DDC9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BIBFRAME/RDA/MARC - Baggage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E3C4A-87BB-534F-8A05-4669D22EB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Driven by MARC conversion needs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ourier" pitchFamily="2" charset="0"/>
              </a:rPr>
              <a:t>bflc:name00MarcKey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ourier" pitchFamily="2" charset="0"/>
              </a:rPr>
              <a:t>bflc:title40MatchKey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dirty="0"/>
              <a:t>The </a:t>
            </a:r>
            <a:r>
              <a:rPr lang="en-US" b="1" dirty="0" err="1"/>
              <a:t>Winstance</a:t>
            </a:r>
            <a:r>
              <a:rPr lang="en-US" dirty="0"/>
              <a:t> problem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Most record conversions currently result in a linked pair of entities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Work &amp; Instance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For the benefit gained might as well just have a single </a:t>
            </a:r>
            <a:r>
              <a:rPr lang="en-US" dirty="0" err="1"/>
              <a:t>Winstance</a:t>
            </a:r>
            <a:r>
              <a:rPr lang="en-US" dirty="0"/>
              <a:t>!</a:t>
            </a:r>
          </a:p>
          <a:p>
            <a:pPr>
              <a:spcBef>
                <a:spcPts val="1800"/>
              </a:spcBef>
            </a:pPr>
            <a:r>
              <a:rPr lang="en-US" dirty="0"/>
              <a:t>When is a Work a Work or a Hub/</a:t>
            </a:r>
            <a:r>
              <a:rPr lang="en-US" dirty="0" err="1"/>
              <a:t>SuperWork</a:t>
            </a:r>
            <a:r>
              <a:rPr lang="en-US" dirty="0"/>
              <a:t> or an Instance of one?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7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2A90CA-7B68-F545-BBDB-76E5A326EB3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" y="-8222"/>
            <a:ext cx="17319095" cy="8767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A62BFC-FDF2-DC47-A5C8-64F938C33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94" y="2165617"/>
            <a:ext cx="15606239" cy="16256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Working Inside the walls</a:t>
            </a:r>
          </a:p>
        </p:txBody>
      </p:sp>
    </p:spTree>
    <p:extLst>
      <p:ext uri="{BB962C8B-B14F-4D97-AF65-F5344CB8AC3E}">
        <p14:creationId xmlns:p14="http://schemas.microsoft.com/office/powerpoint/2010/main" val="25998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 - JSON background" id="{87665BAD-01EE-FF4D-85E7-A42FA35BB0E7}" vid="{CF3B1A3E-118A-0A47-8ACB-8DA755FB8728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10894</TotalTime>
  <Words>954</Words>
  <Application>Microsoft Macintosh PowerPoint</Application>
  <PresentationFormat>Custom</PresentationFormat>
  <Paragraphs>240</Paragraphs>
  <Slides>30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Algerian</vt:lpstr>
      <vt:lpstr>Arial</vt:lpstr>
      <vt:lpstr>Bradley Hand</vt:lpstr>
      <vt:lpstr>Calibri</vt:lpstr>
      <vt:lpstr>Courier</vt:lpstr>
      <vt:lpstr>Courier New</vt:lpstr>
      <vt:lpstr>Futura Medium</vt:lpstr>
      <vt:lpstr>Gill Sans</vt:lpstr>
      <vt:lpstr>Helvetica Light</vt:lpstr>
      <vt:lpstr>Helvetica Neue</vt:lpstr>
      <vt:lpstr>System Font</vt:lpstr>
      <vt:lpstr>Times New Roman</vt:lpstr>
      <vt:lpstr>White</vt:lpstr>
      <vt:lpstr>PowerPoint Presentation</vt:lpstr>
      <vt:lpstr>PowerPoint Presentation</vt:lpstr>
      <vt:lpstr>PowerPoint Presentation</vt:lpstr>
      <vt:lpstr>Inside the walls</vt:lpstr>
      <vt:lpstr>PowerPoint Presentation</vt:lpstr>
      <vt:lpstr>BIBFRAME (2.0) is a Good Thing!</vt:lpstr>
      <vt:lpstr>The Route In</vt:lpstr>
      <vt:lpstr>BIBFRAME/RDA/MARC - Baggage</vt:lpstr>
      <vt:lpstr>Working Inside the walls</vt:lpstr>
      <vt:lpstr>Entity Management </vt:lpstr>
      <vt:lpstr>Outside the walls</vt:lpstr>
      <vt:lpstr>Structured Data On The Web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Wallis</dc:creator>
  <cp:lastModifiedBy>Dawn Wallis</cp:lastModifiedBy>
  <cp:revision>143</cp:revision>
  <cp:lastPrinted>2019-09-17T11:54:41Z</cp:lastPrinted>
  <dcterms:created xsi:type="dcterms:W3CDTF">2019-09-02T09:12:12Z</dcterms:created>
  <dcterms:modified xsi:type="dcterms:W3CDTF">2019-09-17T12:58:39Z</dcterms:modified>
</cp:coreProperties>
</file>